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4"/>
    <p:sldMasterId id="2147483672" r:id="rId5"/>
    <p:sldMasterId id="2147483683" r:id="rId6"/>
    <p:sldMasterId id="2147483694" r:id="rId7"/>
    <p:sldMasterId id="2147483816" r:id="rId8"/>
  </p:sldMasterIdLst>
  <p:notesMasterIdLst>
    <p:notesMasterId r:id="rId25"/>
  </p:notesMasterIdLst>
  <p:handoutMasterIdLst>
    <p:handoutMasterId r:id="rId26"/>
  </p:handoutMasterIdLst>
  <p:sldIdLst>
    <p:sldId id="507" r:id="rId9"/>
    <p:sldId id="506" r:id="rId10"/>
    <p:sldId id="508" r:id="rId11"/>
    <p:sldId id="361" r:id="rId12"/>
    <p:sldId id="362" r:id="rId13"/>
    <p:sldId id="519" r:id="rId14"/>
    <p:sldId id="520" r:id="rId15"/>
    <p:sldId id="521" r:id="rId16"/>
    <p:sldId id="525" r:id="rId17"/>
    <p:sldId id="522" r:id="rId18"/>
    <p:sldId id="527" r:id="rId19"/>
    <p:sldId id="514" r:id="rId20"/>
    <p:sldId id="523" r:id="rId21"/>
    <p:sldId id="526" r:id="rId22"/>
    <p:sldId id="510" r:id="rId23"/>
    <p:sldId id="509" r:id="rId24"/>
  </p:sldIdLst>
  <p:sldSz cx="12192000" cy="6858000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1200" kern="1200">
        <a:solidFill>
          <a:srgbClr val="5F6062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Craig" initials="CS" lastIdx="2" clrIdx="0">
    <p:extLst/>
  </p:cmAuthor>
  <p:cmAuthor id="2" name="Knubley Rachel" initials="RJK" lastIdx="7" clrIdx="1">
    <p:extLst/>
  </p:cmAuthor>
  <p:cmAuthor id="3" name="Fujiwara, Yuki" initials="YKF" lastIdx="2" clrIdx="2">
    <p:extLst/>
  </p:cmAuthor>
  <p:cmAuthor id="4" name="Clark Peter" initials="PC" lastIdx="5" clrIdx="3">
    <p:extLst/>
  </p:cmAuthor>
  <p:cmAuthor id="5" name="Voilo, Jelena" initials="VJ" lastIdx="6" clrIdx="4">
    <p:extLst>
      <p:ext uri="{19B8F6BF-5375-455C-9EA6-DF929625EA0E}">
        <p15:presenceInfo xmlns:p15="http://schemas.microsoft.com/office/powerpoint/2012/main" userId="Voilo, Jelena" providerId="None"/>
      </p:ext>
    </p:extLst>
  </p:cmAuthor>
  <p:cmAuthor id="6" name="Voilo, Jelena" initials="VJ [2]" lastIdx="2" clrIdx="5">
    <p:extLst>
      <p:ext uri="{19B8F6BF-5375-455C-9EA6-DF929625EA0E}">
        <p15:presenceInfo xmlns:p15="http://schemas.microsoft.com/office/powerpoint/2012/main" userId="S-1-5-21-1585443609-1864310354-1076300966-96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032"/>
    <a:srgbClr val="B31E32"/>
    <a:srgbClr val="000000"/>
    <a:srgbClr val="4184A9"/>
    <a:srgbClr val="8DA381"/>
    <a:srgbClr val="B3AA7E"/>
    <a:srgbClr val="5F6062"/>
    <a:srgbClr val="B31E3B"/>
    <a:srgbClr val="78496A"/>
    <a:srgbClr val="8DA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0059" autoAdjust="0"/>
  </p:normalViewPr>
  <p:slideViewPr>
    <p:cSldViewPr>
      <p:cViewPr varScale="1">
        <p:scale>
          <a:sx n="53" d="100"/>
          <a:sy n="53" d="100"/>
        </p:scale>
        <p:origin x="47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707"/>
    </p:cViewPr>
  </p:sorterViewPr>
  <p:notesViewPr>
    <p:cSldViewPr>
      <p:cViewPr varScale="1">
        <p:scale>
          <a:sx n="45" d="100"/>
          <a:sy n="45" d="100"/>
        </p:scale>
        <p:origin x="155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92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2698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hdr" sz="quarter"/>
          </p:nvPr>
        </p:nvSpPr>
        <p:spPr bwMode="auto">
          <a:xfrm>
            <a:off x="8" y="10"/>
            <a:ext cx="2887186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/>
          </p:cNvSpPr>
          <p:nvPr>
            <p:ph type="dt" idx="1"/>
          </p:nvPr>
        </p:nvSpPr>
        <p:spPr bwMode="auto">
          <a:xfrm>
            <a:off x="3775555" y="10"/>
            <a:ext cx="2887186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13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21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888371" y="4715155"/>
            <a:ext cx="4886007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8" y="9430317"/>
            <a:ext cx="2887186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775555" y="9430317"/>
            <a:ext cx="2887186" cy="49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184A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5F606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DDF86D4-E9EF-974B-9856-C59086808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222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1D0B14-F4B9-5541-8BAE-03C08A009AEA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39775"/>
            <a:ext cx="6567488" cy="3695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476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246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389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51452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576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651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78A2A-F2E5-F04A-A4B2-B7E2BB4BB4E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39775"/>
            <a:ext cx="6567488" cy="3695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Potential questions: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marL="171450" indent="-171450" eaLnBrk="1" hangingPunct="1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cs typeface="+mn-cs"/>
              </a:rPr>
              <a:t>Do</a:t>
            </a:r>
            <a:r>
              <a:rPr lang="en-US" baseline="0" dirty="0" smtClean="0">
                <a:cs typeface="+mn-cs"/>
              </a:rPr>
              <a:t>es the CF discuss the role of business model?</a:t>
            </a:r>
          </a:p>
          <a:p>
            <a:pPr marL="171450" indent="-171450" eaLnBrk="1" hangingPunct="1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cs typeface="+mn-cs"/>
              </a:rPr>
              <a:t>Do</a:t>
            </a:r>
            <a:r>
              <a:rPr lang="en-US" baseline="0" dirty="0" smtClean="0">
                <a:cs typeface="+mn-cs"/>
              </a:rPr>
              <a:t>es the revised CF include guidance on </a:t>
            </a:r>
            <a:r>
              <a:rPr lang="en-US" baseline="0" dirty="0" err="1" smtClean="0">
                <a:cs typeface="+mn-cs"/>
              </a:rPr>
              <a:t>derecognition</a:t>
            </a:r>
            <a:r>
              <a:rPr lang="en-US" baseline="0" dirty="0" smtClean="0">
                <a:cs typeface="+mn-cs"/>
              </a:rPr>
              <a:t>?</a:t>
            </a:r>
          </a:p>
          <a:p>
            <a:pPr marL="171450" indent="-171450" eaLnBrk="1" hangingPunct="1">
              <a:buFont typeface="Wingdings" panose="05000000000000000000" pitchFamily="2" charset="2"/>
              <a:buChar char="Ø"/>
              <a:defRPr/>
            </a:pPr>
            <a:r>
              <a:rPr lang="en-US" baseline="0" dirty="0" smtClean="0">
                <a:cs typeface="+mn-cs"/>
              </a:rPr>
              <a:t>[to be added]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951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26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78A2A-F2E5-F04A-A4B2-B7E2BB4BB4E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39775"/>
            <a:ext cx="6567488" cy="3695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2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78A2A-F2E5-F04A-A4B2-B7E2BB4BB4E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39775"/>
            <a:ext cx="6567488" cy="3695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480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906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6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80A9-88C2-4768-8DDA-ED280696046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615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67869-B912-47BA-9603-28EFF21E14F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59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25" y="739775"/>
            <a:ext cx="656748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67869-B912-47BA-9603-28EFF21E14F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04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12" indent="0" algn="ctr">
              <a:buNone/>
              <a:defRPr/>
            </a:lvl2pPr>
            <a:lvl3pPr marL="914423" indent="0" algn="ctr">
              <a:buNone/>
              <a:defRPr/>
            </a:lvl3pPr>
            <a:lvl4pPr marL="1371634" indent="0" algn="ctr">
              <a:buNone/>
              <a:defRPr/>
            </a:lvl4pPr>
            <a:lvl5pPr marL="1828846" indent="0" algn="ctr">
              <a:buNone/>
              <a:defRPr/>
            </a:lvl5pPr>
            <a:lvl6pPr marL="2286057" indent="0" algn="ctr">
              <a:buNone/>
              <a:defRPr/>
            </a:lvl6pPr>
            <a:lvl7pPr marL="2743269" indent="0" algn="ctr">
              <a:buNone/>
              <a:defRPr/>
            </a:lvl7pPr>
            <a:lvl8pPr marL="3200480" indent="0" algn="ctr">
              <a:buNone/>
              <a:defRPr/>
            </a:lvl8pPr>
            <a:lvl9pPr marL="3657691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777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264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2490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r="4224"/>
          <a:stretch/>
        </p:blipFill>
        <p:spPr bwMode="auto">
          <a:xfrm rot="10800000">
            <a:off x="431371" y="1268758"/>
            <a:ext cx="11295003" cy="465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601236" y="0"/>
            <a:ext cx="9926027" cy="979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Keep up to </a:t>
            </a:r>
            <a:r>
              <a:rPr lang="en-GB" sz="3200" b="1" dirty="0" smtClean="0">
                <a:solidFill>
                  <a:schemeClr val="tx1"/>
                </a:solidFill>
              </a:rPr>
              <a:t>date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991544" y="1220755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0" dirty="0">
                <a:solidFill>
                  <a:schemeClr val="bg1"/>
                </a:solidFill>
              </a:rPr>
              <a:t>www.ifrs.org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2" t="8166" r="34008" b="48927"/>
          <a:stretch/>
        </p:blipFill>
        <p:spPr>
          <a:xfrm>
            <a:off x="2066479" y="1956041"/>
            <a:ext cx="929271" cy="914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t="8166" r="62358" b="50000"/>
          <a:stretch/>
        </p:blipFill>
        <p:spPr>
          <a:xfrm>
            <a:off x="2018826" y="4782077"/>
            <a:ext cx="976924" cy="8917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51072" r="63083" b="7094"/>
          <a:stretch/>
        </p:blipFill>
        <p:spPr>
          <a:xfrm>
            <a:off x="2052730" y="2909869"/>
            <a:ext cx="929271" cy="8917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9" t="51072" r="4932" b="7093"/>
          <a:stretch/>
        </p:blipFill>
        <p:spPr>
          <a:xfrm>
            <a:off x="2052730" y="3845973"/>
            <a:ext cx="929271" cy="891745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2995750" y="2157830"/>
            <a:ext cx="345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</a:t>
            </a:r>
            <a:r>
              <a:rPr lang="en-GB" sz="2400" dirty="0" err="1">
                <a:solidFill>
                  <a:schemeClr val="bg1"/>
                </a:solidFill>
              </a:rPr>
              <a:t>IFRSFoundation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995749" y="2938667"/>
            <a:ext cx="8730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IFRS </a:t>
            </a:r>
            <a:r>
              <a:rPr lang="en-GB" sz="2400" dirty="0" smtClean="0">
                <a:solidFill>
                  <a:schemeClr val="bg1"/>
                </a:solidFill>
              </a:rPr>
              <a:t>Foundation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International</a:t>
            </a:r>
            <a:r>
              <a:rPr lang="en-GB" sz="2400" baseline="0" dirty="0" smtClean="0">
                <a:solidFill>
                  <a:schemeClr val="bg1"/>
                </a:solidFill>
              </a:rPr>
              <a:t> Accounting Standards Board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982001" y="4034052"/>
            <a:ext cx="345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IFRS Foundation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995750" y="4971400"/>
            <a:ext cx="345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IFRS Foundation</a:t>
            </a:r>
          </a:p>
        </p:txBody>
      </p:sp>
      <p:cxnSp>
        <p:nvCxnSpPr>
          <p:cNvPr id="23" name="Straight Connector 22"/>
          <p:cNvCxnSpPr>
            <a:cxnSpLocks/>
          </p:cNvCxnSpPr>
          <p:nvPr userDrawn="1"/>
        </p:nvCxnSpPr>
        <p:spPr>
          <a:xfrm>
            <a:off x="2066481" y="1785388"/>
            <a:ext cx="220496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85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975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034" y="182563"/>
            <a:ext cx="9030677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941" y="1438275"/>
            <a:ext cx="10458939" cy="4870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6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33942" y="6462713"/>
            <a:ext cx="7530123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527325" y="711200"/>
            <a:ext cx="842108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460A3FB-9367-40CD-AEB5-97AD27462D7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3923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034" y="182563"/>
            <a:ext cx="9030677" cy="792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941" y="1438275"/>
            <a:ext cx="10458939" cy="4870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66706" indent="-266706">
              <a:lnSpc>
                <a:spcPct val="100000"/>
              </a:lnSpc>
              <a:spcBef>
                <a:spcPts val="936"/>
              </a:spcBef>
              <a:buClr>
                <a:schemeClr val="bg2"/>
              </a:buClr>
              <a:buFont typeface="Arial" pitchFamily="34" charset="0"/>
              <a:buChar char="•"/>
              <a:defRPr sz="2600"/>
            </a:lvl2pPr>
            <a:lvl3pPr marL="619140" indent="-266706">
              <a:defRPr sz="2400"/>
            </a:lvl3pPr>
            <a:lvl4pPr marL="990624" indent="-266706">
              <a:defRPr/>
            </a:lvl4pPr>
            <a:lvl5pPr marL="1352584" indent="-266706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33942" y="6462713"/>
            <a:ext cx="7530123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527325" y="711200"/>
            <a:ext cx="842108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C1AA67-B064-49E0-9F8F-E9C7F46DBB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043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034" y="182563"/>
            <a:ext cx="9030677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941" y="1438275"/>
            <a:ext cx="10458939" cy="4870450"/>
          </a:xfrm>
          <a:prstGeom prst="rect">
            <a:avLst/>
          </a:prstGeom>
        </p:spPr>
        <p:txBody>
          <a:bodyPr/>
          <a:lstStyle>
            <a:lvl1pPr marL="361959" indent="-361959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895373" indent="-361959">
              <a:spcBef>
                <a:spcPts val="936"/>
              </a:spcBef>
              <a:buClr>
                <a:schemeClr val="bg2"/>
              </a:buClr>
              <a:buFont typeface="Wingdings" pitchFamily="2" charset="2"/>
              <a:buChar char=""/>
              <a:defRPr sz="2400"/>
            </a:lvl2pPr>
            <a:lvl3pPr marL="1352584" indent="-266706">
              <a:defRPr sz="2200"/>
            </a:lvl3pPr>
            <a:lvl4pPr marL="1352584" indent="-266706">
              <a:tabLst/>
              <a:defRPr sz="2200"/>
            </a:lvl4pPr>
            <a:lvl5pPr marL="1352584" indent="-266706">
              <a:tabLst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33942" y="6462713"/>
            <a:ext cx="7530123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527325" y="711200"/>
            <a:ext cx="842108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5D6D089-7E91-4AB4-AC1A-CC664F5F1D0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9986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gray">
          <a:xfrm>
            <a:off x="10507787" y="0"/>
            <a:ext cx="885093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>
            <a:off x="441572" y="1042988"/>
            <a:ext cx="1129909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6" name="Picture 11" descr="11275 PPT divider_150_rgb_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9" y="0"/>
            <a:ext cx="11301046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908539" y="950758"/>
            <a:ext cx="7909169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933939" y="5883277"/>
            <a:ext cx="498426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  <a:t>The views expressed in this presentation are those of the presenter, </a:t>
            </a:r>
            <a:b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</a:br>
            <a: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  <a:t>not necessarily those of the IASB or IFRS Foundation</a:t>
            </a:r>
          </a:p>
        </p:txBody>
      </p:sp>
      <p:pic>
        <p:nvPicPr>
          <p:cNvPr id="9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26" y="5973768"/>
            <a:ext cx="3694724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2339" y="1914525"/>
            <a:ext cx="6729046" cy="1951038"/>
          </a:xfrm>
          <a:prstGeom prst="rect">
            <a:avLst/>
          </a:prstGeom>
        </p:spPr>
        <p:txBody>
          <a:bodyPr/>
          <a:lstStyle>
            <a:lvl1pPr algn="r">
              <a:defRPr sz="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2339" y="3962400"/>
            <a:ext cx="6729046" cy="52863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0"/>
          </p:nvPr>
        </p:nvSpPr>
        <p:spPr>
          <a:xfrm>
            <a:off x="933942" y="6462718"/>
            <a:ext cx="7530123" cy="192087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935893" y="371475"/>
            <a:ext cx="1586523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2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737" y="1340768"/>
            <a:ext cx="50406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bg2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5737" y="2132856"/>
            <a:ext cx="5040618" cy="3951288"/>
          </a:xfrm>
          <a:prstGeom prst="rect">
            <a:avLst/>
          </a:prstGeo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340768"/>
            <a:ext cx="521982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6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32856"/>
            <a:ext cx="5219822" cy="3951288"/>
          </a:xfrm>
          <a:prstGeom prst="rect">
            <a:avLst/>
          </a:prstGeo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30034" y="182563"/>
            <a:ext cx="9030677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33942" y="6462713"/>
            <a:ext cx="7530123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527325" y="711200"/>
            <a:ext cx="842108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792BE15-2587-42C2-B78E-85C56F46548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6950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10507787" y="0"/>
            <a:ext cx="885093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441572" y="1042988"/>
            <a:ext cx="1129909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26" y="5973768"/>
            <a:ext cx="3694724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034" y="182563"/>
            <a:ext cx="9030677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942" y="1438275"/>
            <a:ext cx="4984811" cy="4870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816" y="1438275"/>
            <a:ext cx="4984615" cy="4870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33942" y="6462713"/>
            <a:ext cx="7530123" cy="190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527325" y="711200"/>
            <a:ext cx="842108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D44AE6-A716-4132-9D80-DC647E7333E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065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034" y="182563"/>
            <a:ext cx="9030677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940" y="1438275"/>
            <a:ext cx="4896186" cy="4870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600"/>
            </a:lvl1pPr>
            <a:lvl2pPr marL="342908" indent="-342908">
              <a:spcBef>
                <a:spcPts val="36"/>
              </a:spcBef>
              <a:buClr>
                <a:schemeClr val="bg2"/>
              </a:buClr>
              <a:buFont typeface="Arial" pitchFamily="34" charset="0"/>
              <a:buChar char="•"/>
              <a:defRPr sz="2400"/>
            </a:lvl2pPr>
            <a:lvl3pPr marL="619140" indent="-266706">
              <a:defRPr sz="2200"/>
            </a:lvl3pPr>
            <a:lvl4pPr marL="990624" indent="-266706">
              <a:defRPr sz="2200"/>
            </a:lvl4pPr>
            <a:lvl5pPr marL="990624" indent="-266706"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830280" y="1412875"/>
            <a:ext cx="5584092" cy="4895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933942" y="6462713"/>
            <a:ext cx="7530123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527325" y="711200"/>
            <a:ext cx="842108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B9E9C1D-BDE8-4CCE-8E5C-C0AD2A70273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3584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034" y="182563"/>
            <a:ext cx="9030677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33942" y="6462713"/>
            <a:ext cx="7530123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527325" y="711200"/>
            <a:ext cx="842108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A883149-21D5-4593-99F1-9130053ED1A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1352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034" y="182563"/>
            <a:ext cx="9030677" cy="7921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2196490" y="1988840"/>
            <a:ext cx="7178644" cy="4176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933942" y="6462713"/>
            <a:ext cx="7530123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527325" y="711200"/>
            <a:ext cx="842108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D359CB6-6D6A-41F8-B89F-F16BDB380B0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5772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p templat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"/>
          <a:stretch>
            <a:fillRect/>
          </a:stretch>
        </p:blipFill>
        <p:spPr bwMode="auto">
          <a:xfrm>
            <a:off x="355603" y="0"/>
            <a:ext cx="11478847" cy="47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gray">
          <a:xfrm>
            <a:off x="937848" y="6019805"/>
            <a:ext cx="498426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>
                <a:solidFill>
                  <a:srgbClr val="5F6062"/>
                </a:solidFill>
                <a:cs typeface="+mn-cs"/>
              </a:rPr>
              <a:t>The views expressed in this presentation are those of the presenter, </a:t>
            </a:r>
            <a:br>
              <a:rPr lang="en-GB" sz="900">
                <a:solidFill>
                  <a:srgbClr val="5F6062"/>
                </a:solidFill>
                <a:cs typeface="+mn-cs"/>
              </a:rPr>
            </a:br>
            <a:r>
              <a:rPr lang="en-GB" sz="900">
                <a:solidFill>
                  <a:srgbClr val="5F6062"/>
                </a:solidFill>
                <a:cs typeface="+mn-cs"/>
              </a:rPr>
              <a:t>not necessarily those of the IASB or IFRS Foundation.</a:t>
            </a: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gray">
          <a:xfrm>
            <a:off x="937849" y="6462713"/>
            <a:ext cx="695178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700" dirty="0">
              <a:ea typeface="ＭＳ Ｐゴシック" charset="-128"/>
              <a:cs typeface="+mn-cs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gray">
          <a:xfrm>
            <a:off x="908539" y="912658"/>
            <a:ext cx="7909169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pic>
        <p:nvPicPr>
          <p:cNvPr id="8" name="Picture 1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26" y="5973768"/>
            <a:ext cx="3694724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2339" y="1914525"/>
            <a:ext cx="6729046" cy="1951038"/>
          </a:xfrm>
        </p:spPr>
        <p:txBody>
          <a:bodyPr/>
          <a:lstStyle>
            <a:lvl1pPr algn="r">
              <a:defRPr sz="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2339" y="3962400"/>
            <a:ext cx="6729046" cy="528638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935893" y="371475"/>
            <a:ext cx="1586523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3942" y="6462713"/>
            <a:ext cx="7530123" cy="1905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</p:spTree>
    <p:extLst>
      <p:ext uri="{BB962C8B-B14F-4D97-AF65-F5344CB8AC3E}">
        <p14:creationId xmlns:p14="http://schemas.microsoft.com/office/powerpoint/2010/main" val="103959032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6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0A3FB-9367-40CD-AEB5-97AD27462D7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5771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66706" indent="-266706">
              <a:lnSpc>
                <a:spcPct val="100000"/>
              </a:lnSpc>
              <a:spcBef>
                <a:spcPts val="936"/>
              </a:spcBef>
              <a:buClr>
                <a:schemeClr val="bg2"/>
              </a:buClr>
              <a:buFont typeface="Arial" pitchFamily="34" charset="0"/>
              <a:buChar char="•"/>
              <a:defRPr sz="2600"/>
            </a:lvl2pPr>
            <a:lvl3pPr marL="619140" indent="-266706">
              <a:defRPr sz="2400"/>
            </a:lvl3pPr>
            <a:lvl4pPr marL="990624" indent="-266706">
              <a:defRPr/>
            </a:lvl4pPr>
            <a:lvl5pPr marL="1352584" indent="-266706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1AA67-B064-49E0-9F8F-E9C7F46DBB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3284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9" indent="-361959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895373" indent="-361959">
              <a:spcBef>
                <a:spcPts val="936"/>
              </a:spcBef>
              <a:buClr>
                <a:schemeClr val="bg2"/>
              </a:buClr>
              <a:buFont typeface="Wingdings" pitchFamily="2" charset="2"/>
              <a:buChar char=""/>
              <a:defRPr sz="2400"/>
            </a:lvl2pPr>
            <a:lvl3pPr marL="1352584" indent="-266706">
              <a:defRPr sz="2200"/>
            </a:lvl3pPr>
            <a:lvl4pPr marL="1352584" indent="-266706">
              <a:tabLst/>
              <a:defRPr sz="2200"/>
            </a:lvl4pPr>
            <a:lvl5pPr marL="1352584" indent="-266706">
              <a:tabLst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6D089-7E91-4AB4-AC1A-CC664F5F1D0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974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gray">
          <a:xfrm>
            <a:off x="10507787" y="0"/>
            <a:ext cx="885093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>
            <a:off x="441572" y="1042988"/>
            <a:ext cx="1129909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6" name="Picture 11" descr="11275 PPT divider_150_rgb_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9" y="0"/>
            <a:ext cx="11301046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908539" y="950758"/>
            <a:ext cx="7909169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933939" y="5883277"/>
            <a:ext cx="498426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  <a:t>The views expressed in this presentation are those of the presenter, </a:t>
            </a:r>
            <a:b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</a:br>
            <a: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  <a:t>not necessarily those of the IASB or IFRS Foundation</a:t>
            </a:r>
          </a:p>
        </p:txBody>
      </p:sp>
      <p:pic>
        <p:nvPicPr>
          <p:cNvPr id="9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26" y="5973768"/>
            <a:ext cx="3694724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2339" y="1914525"/>
            <a:ext cx="6729046" cy="1951038"/>
          </a:xfrm>
        </p:spPr>
        <p:txBody>
          <a:bodyPr/>
          <a:lstStyle>
            <a:lvl1pPr algn="r">
              <a:defRPr sz="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2339" y="3962400"/>
            <a:ext cx="6729046" cy="528638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933942" y="6462718"/>
            <a:ext cx="7530123" cy="192087"/>
          </a:xfrm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935893" y="371475"/>
            <a:ext cx="1586523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311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737" y="1340768"/>
            <a:ext cx="5040618" cy="639762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bg2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5737" y="2132856"/>
            <a:ext cx="5040618" cy="3951288"/>
          </a:xfr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340768"/>
            <a:ext cx="5219822" cy="639762"/>
          </a:xfrm>
        </p:spPr>
        <p:txBody>
          <a:bodyPr anchor="b"/>
          <a:lstStyle>
            <a:lvl1pPr marL="0" indent="0">
              <a:buNone/>
              <a:defRPr lang="en-US" sz="26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32856"/>
            <a:ext cx="5219822" cy="3951288"/>
          </a:xfr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30034" y="182563"/>
            <a:ext cx="903067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2BE15-2587-42C2-B78E-85C56F46548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4074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10507787" y="0"/>
            <a:ext cx="885093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441572" y="1042988"/>
            <a:ext cx="1129909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26" y="5973768"/>
            <a:ext cx="3694724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942" y="1438275"/>
            <a:ext cx="4984811" cy="4870450"/>
          </a:xfr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816" y="1438275"/>
            <a:ext cx="4984615" cy="4870450"/>
          </a:xfr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44AE6-A716-4132-9D80-DC647E7333E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08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30034" y="2"/>
            <a:ext cx="9030677" cy="90872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06104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624055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940" y="1438275"/>
            <a:ext cx="4896186" cy="48704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600"/>
            </a:lvl1pPr>
            <a:lvl2pPr marL="342908" indent="-342908">
              <a:spcBef>
                <a:spcPts val="36"/>
              </a:spcBef>
              <a:buClr>
                <a:schemeClr val="bg2"/>
              </a:buClr>
              <a:buFont typeface="Arial" pitchFamily="34" charset="0"/>
              <a:buChar char="•"/>
              <a:defRPr sz="2400"/>
            </a:lvl2pPr>
            <a:lvl3pPr marL="619140" indent="-266706">
              <a:defRPr sz="2200"/>
            </a:lvl3pPr>
            <a:lvl4pPr marL="990624" indent="-266706">
              <a:defRPr sz="2200"/>
            </a:lvl4pPr>
            <a:lvl5pPr marL="990624" indent="-266706"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830280" y="1412875"/>
            <a:ext cx="5584092" cy="4895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E9C1D-BDE8-4CCE-8E5C-C0AD2A70273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576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83149-21D5-4593-99F1-9130053ED1A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6138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2196490" y="1988840"/>
            <a:ext cx="7178644" cy="4176464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59CB6-6D6A-41F8-B89F-F16BDB380B0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304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ignP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p templat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"/>
          <a:stretch>
            <a:fillRect/>
          </a:stretch>
        </p:blipFill>
        <p:spPr bwMode="auto">
          <a:xfrm>
            <a:off x="355603" y="0"/>
            <a:ext cx="11478847" cy="47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gray">
          <a:xfrm>
            <a:off x="937848" y="6019805"/>
            <a:ext cx="4984262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>
                <a:solidFill>
                  <a:srgbClr val="5F6062"/>
                </a:solidFill>
                <a:cs typeface="+mn-cs"/>
              </a:rPr>
              <a:t>The views expressed in this presentation are those of the presenter, </a:t>
            </a:r>
            <a:br>
              <a:rPr lang="en-GB" sz="900">
                <a:solidFill>
                  <a:srgbClr val="5F6062"/>
                </a:solidFill>
                <a:cs typeface="+mn-cs"/>
              </a:rPr>
            </a:br>
            <a:r>
              <a:rPr lang="en-GB" sz="900">
                <a:solidFill>
                  <a:srgbClr val="5F6062"/>
                </a:solidFill>
                <a:cs typeface="+mn-cs"/>
              </a:rPr>
              <a:t>not necessarily those of the IASB or IFRS Foundation.</a:t>
            </a: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gray">
          <a:xfrm>
            <a:off x="937849" y="6462713"/>
            <a:ext cx="695178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sz="700" dirty="0">
              <a:ea typeface="ＭＳ Ｐゴシック" charset="-128"/>
              <a:cs typeface="+mn-cs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gray">
          <a:xfrm>
            <a:off x="908539" y="912658"/>
            <a:ext cx="7909169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pic>
        <p:nvPicPr>
          <p:cNvPr id="8" name="Picture 1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26" y="5973768"/>
            <a:ext cx="3694724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2339" y="1914525"/>
            <a:ext cx="6729046" cy="1951038"/>
          </a:xfrm>
        </p:spPr>
        <p:txBody>
          <a:bodyPr/>
          <a:lstStyle>
            <a:lvl1pPr algn="r">
              <a:defRPr sz="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2339" y="3962400"/>
            <a:ext cx="6729046" cy="528638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935893" y="371475"/>
            <a:ext cx="1586523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3942" y="6462713"/>
            <a:ext cx="7530123" cy="1905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</p:spTree>
    <p:extLst>
      <p:ext uri="{BB962C8B-B14F-4D97-AF65-F5344CB8AC3E}">
        <p14:creationId xmlns:p14="http://schemas.microsoft.com/office/powerpoint/2010/main" val="239023494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spcBef>
                <a:spcPts val="36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0A3FB-9367-40CD-AEB5-97AD27462D7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9814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 Text -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2"/>
                </a:solidFill>
              </a:defRPr>
            </a:lvl1pPr>
            <a:lvl2pPr marL="266706" indent="-266706">
              <a:lnSpc>
                <a:spcPct val="100000"/>
              </a:lnSpc>
              <a:spcBef>
                <a:spcPts val="936"/>
              </a:spcBef>
              <a:buClr>
                <a:schemeClr val="bg2"/>
              </a:buClr>
              <a:buFont typeface="Arial" pitchFamily="34" charset="0"/>
              <a:buChar char="•"/>
              <a:defRPr sz="2600"/>
            </a:lvl2pPr>
            <a:lvl3pPr marL="619140" indent="-266706">
              <a:defRPr sz="2400"/>
            </a:lvl3pPr>
            <a:lvl4pPr marL="990624" indent="-266706">
              <a:defRPr/>
            </a:lvl4pPr>
            <a:lvl5pPr marL="1352584" indent="-266706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1AA67-B064-49E0-9F8F-E9C7F46DBB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0344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9" indent="-361959">
              <a:lnSpc>
                <a:spcPct val="100000"/>
              </a:lnSpc>
              <a:buFont typeface="Wingdings" pitchFamily="2" charset="2"/>
              <a:buChar char="ü"/>
              <a:defRPr/>
            </a:lvl1pPr>
            <a:lvl2pPr marL="895373" indent="-361959">
              <a:spcBef>
                <a:spcPts val="936"/>
              </a:spcBef>
              <a:buClr>
                <a:schemeClr val="bg2"/>
              </a:buClr>
              <a:buFont typeface="Wingdings" pitchFamily="2" charset="2"/>
              <a:buChar char=""/>
              <a:defRPr sz="2400"/>
            </a:lvl2pPr>
            <a:lvl3pPr marL="1352584" indent="-266706">
              <a:defRPr sz="2200"/>
            </a:lvl3pPr>
            <a:lvl4pPr marL="1352584" indent="-266706">
              <a:tabLst/>
              <a:defRPr sz="2200"/>
            </a:lvl4pPr>
            <a:lvl5pPr marL="1352584" indent="-266706">
              <a:tabLst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6D089-7E91-4AB4-AC1A-CC664F5F1D0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9136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gray">
          <a:xfrm>
            <a:off x="10507787" y="0"/>
            <a:ext cx="885093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>
            <a:off x="441572" y="1042988"/>
            <a:ext cx="1129909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6" name="Picture 11" descr="11275 PPT divider_150_rgb_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9" y="0"/>
            <a:ext cx="11301046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gray">
          <a:xfrm>
            <a:off x="908539" y="950758"/>
            <a:ext cx="7909169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>
                <a:solidFill>
                  <a:srgbClr val="FFFFFF"/>
                </a:solidFill>
                <a:ea typeface="ＭＳ Ｐゴシック" charset="-128"/>
                <a:cs typeface="+mn-cs"/>
              </a:rPr>
              <a:t>International Financial Reporting Standards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933939" y="5883277"/>
            <a:ext cx="498426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  <a:t>The views expressed in this presentation are those of the presenter, </a:t>
            </a:r>
            <a:b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</a:br>
            <a:r>
              <a:rPr lang="en-GB" sz="1000">
                <a:solidFill>
                  <a:srgbClr val="5F6062"/>
                </a:solidFill>
                <a:ea typeface="ＭＳ Ｐゴシック" charset="-128"/>
                <a:cs typeface="+mn-cs"/>
              </a:rPr>
              <a:t>not necessarily those of the IASB or IFRS Foundation</a:t>
            </a:r>
          </a:p>
        </p:txBody>
      </p:sp>
      <p:pic>
        <p:nvPicPr>
          <p:cNvPr id="9" name="Picture 1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26" y="5973768"/>
            <a:ext cx="3694724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2339" y="1914525"/>
            <a:ext cx="6729046" cy="1951038"/>
          </a:xfrm>
        </p:spPr>
        <p:txBody>
          <a:bodyPr/>
          <a:lstStyle>
            <a:lvl1pPr algn="r">
              <a:defRPr sz="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2339" y="3962400"/>
            <a:ext cx="6729046" cy="528638"/>
          </a:xfr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933942" y="6462718"/>
            <a:ext cx="7530123" cy="192087"/>
          </a:xfrm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935893" y="371475"/>
            <a:ext cx="1586523" cy="279400"/>
          </a:xfrm>
          <a:prstGeom prst="rect">
            <a:avLst/>
          </a:prstGeom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F6062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017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737" y="1340768"/>
            <a:ext cx="5040618" cy="639762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bg2"/>
                </a:solidFill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5737" y="2132856"/>
            <a:ext cx="5040618" cy="3951288"/>
          </a:xfr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340768"/>
            <a:ext cx="5219822" cy="639762"/>
          </a:xfrm>
        </p:spPr>
        <p:txBody>
          <a:bodyPr anchor="b"/>
          <a:lstStyle>
            <a:lvl1pPr marL="0" indent="0">
              <a:buNone/>
              <a:defRPr lang="en-US" sz="2600" b="1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32856"/>
            <a:ext cx="5219822" cy="3951288"/>
          </a:xfrm>
        </p:spPr>
        <p:txBody>
          <a:bodyPr/>
          <a:lstStyle>
            <a:lvl1pPr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30034" y="182563"/>
            <a:ext cx="903067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2BE15-2587-42C2-B78E-85C56F46548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5155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gray">
          <a:xfrm>
            <a:off x="10507787" y="0"/>
            <a:ext cx="885093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441572" y="1042988"/>
            <a:ext cx="1129909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26" y="5973768"/>
            <a:ext cx="3694724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942" y="1438275"/>
            <a:ext cx="4984811" cy="4870450"/>
          </a:xfr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816" y="1438275"/>
            <a:ext cx="4984615" cy="4870450"/>
          </a:xfrm>
        </p:spPr>
        <p:txBody>
          <a:bodyPr/>
          <a:lstStyle>
            <a:lvl1pPr>
              <a:lnSpc>
                <a:spcPct val="100000"/>
              </a:lnSpc>
              <a:spcBef>
                <a:spcPts val="936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44AE6-A716-4132-9D80-DC647E7333E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70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938" y="1438275"/>
            <a:ext cx="5134708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6215" y="1438275"/>
            <a:ext cx="5136662" cy="541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95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940" y="1438275"/>
            <a:ext cx="4896186" cy="48704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600"/>
            </a:lvl1pPr>
            <a:lvl2pPr marL="342908" indent="-342908">
              <a:spcBef>
                <a:spcPts val="36"/>
              </a:spcBef>
              <a:buClr>
                <a:schemeClr val="bg2"/>
              </a:buClr>
              <a:buFont typeface="Arial" pitchFamily="34" charset="0"/>
              <a:buChar char="•"/>
              <a:defRPr sz="2400"/>
            </a:lvl2pPr>
            <a:lvl3pPr marL="619140" indent="-266706">
              <a:defRPr sz="2200"/>
            </a:lvl3pPr>
            <a:lvl4pPr marL="990624" indent="-266706">
              <a:defRPr sz="2200"/>
            </a:lvl4pPr>
            <a:lvl5pPr marL="990624" indent="-266706"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830280" y="1412875"/>
            <a:ext cx="5584092" cy="4895850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E9C1D-BDE8-4CCE-8E5C-C0AD2A70273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8288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83149-21D5-4593-99F1-9130053ED1A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5888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2196490" y="1988840"/>
            <a:ext cx="7178644" cy="4176464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5F6062"/>
                </a:solidFill>
              </a:rPr>
              <a:t>© 2012 IFRS Foundation.  30 Cannon Street  |  London EC4M 6XH  |  UK.  www.ifrs.org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59CB6-6D6A-41F8-B89F-F16BDB380B0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5958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52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17/04/2018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5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52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116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52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17/04/2018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5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52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14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52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17/04/2018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5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52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52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52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17/04/2018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5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52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88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52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17/04/2018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5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52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626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52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17/04/2018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5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52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709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52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17/04/2018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5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52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9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00622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52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17/04/2018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5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52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836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52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17/04/2018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5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52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13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52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17/04/2018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5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52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657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22052"/>
            <a:fld id="{356BE395-B1AF-4405-B3FB-A82F5330018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17/04/2018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2205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22052"/>
            <a:fld id="{B031C367-EA12-4A21-8956-EE75E023F9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2205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2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506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3042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978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7455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941" y="1438275"/>
            <a:ext cx="10458939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0034" y="5"/>
            <a:ext cx="903067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730523" y="711200"/>
            <a:ext cx="42007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FFFFFF"/>
                </a:solidFill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5740AAD-675A-1544-8EC4-E863FD8B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10507787" y="0"/>
            <a:ext cx="885093" cy="104298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200"/>
          </a:p>
        </p:txBody>
      </p:sp>
      <p:sp>
        <p:nvSpPr>
          <p:cNvPr id="6" name="Rectangle 5"/>
          <p:cNvSpPr>
            <a:spLocks/>
          </p:cNvSpPr>
          <p:nvPr userDrawn="1"/>
        </p:nvSpPr>
        <p:spPr bwMode="auto">
          <a:xfrm>
            <a:off x="10525370" y="711200"/>
            <a:ext cx="96910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600">
              <a:solidFill>
                <a:srgbClr val="FFFFFF"/>
              </a:solidFill>
              <a:ea typeface="ＭＳ Ｐゴシック" charset="0"/>
            </a:endParaRPr>
          </a:p>
        </p:txBody>
      </p:sp>
      <p:pic>
        <p:nvPicPr>
          <p:cNvPr id="7" name="Picture 2" descr="IFRS reg logo2013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637" y="6093296"/>
            <a:ext cx="1890591" cy="30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3"/>
          <p:cNvSpPr>
            <a:spLocks noChangeShapeType="1"/>
          </p:cNvSpPr>
          <p:nvPr userDrawn="1"/>
        </p:nvSpPr>
        <p:spPr bwMode="auto">
          <a:xfrm>
            <a:off x="441572" y="1042988"/>
            <a:ext cx="11299093" cy="1587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00"/>
          </a:p>
        </p:txBody>
      </p:sp>
      <p:sp>
        <p:nvSpPr>
          <p:cNvPr id="10" name="Slide Number Placeholder 1"/>
          <p:cNvSpPr txBox="1">
            <a:spLocks/>
          </p:cNvSpPr>
          <p:nvPr userDrawn="1"/>
        </p:nvSpPr>
        <p:spPr>
          <a:xfrm>
            <a:off x="8400256" y="61560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z="1800" smtClean="0"/>
              <a:pPr/>
              <a:t>‹#›</a:t>
            </a:fld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28" r:id="rId12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212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23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34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46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266706" indent="-266706" algn="l" rtl="0" eaLnBrk="0" fontAlgn="base" hangingPunct="0">
        <a:spcBef>
          <a:spcPts val="900"/>
        </a:spcBef>
        <a:spcAft>
          <a:spcPct val="0"/>
        </a:spcAft>
        <a:buClr>
          <a:srgbClr val="B31E3B"/>
        </a:buClr>
        <a:buSzPct val="100000"/>
        <a:buFont typeface="Arial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809645" indent="-266706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343058" indent="-266706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885997" indent="-266706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419411" indent="-266706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876622" indent="-266706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333834" indent="-266706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791045" indent="-266706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248256" indent="-266706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5F6062"/>
        </a:buClr>
        <a:buSzPct val="100000"/>
        <a:buFont typeface="Arial" charset="0"/>
        <a:buChar char="–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80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/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1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4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66706" indent="-266706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809645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343058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885997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419411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76622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6pPr>
      <a:lvl7pPr marL="3333834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7pPr>
      <a:lvl8pPr marL="3791045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8pPr>
      <a:lvl9pPr marL="4248256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33941" y="1438275"/>
            <a:ext cx="10458939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10507787" y="0"/>
            <a:ext cx="885093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30034" y="182563"/>
            <a:ext cx="903067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33942" y="6462713"/>
            <a:ext cx="7530123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2012 IFRS Foundation.  30 Cannon Street  |  London EC4M 6XH  |  UK.  www.ifrs.org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0527325" y="711200"/>
            <a:ext cx="842108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FFDF01F6-1B21-404F-89FC-C1729DF9497D}" type="slidenum">
              <a:rPr lang="en-GB">
                <a:solidFill>
                  <a:srgbClr val="FFFFFF"/>
                </a:solidFill>
                <a:ea typeface="ＭＳ Ｐゴシック" charset="-128"/>
                <a:cs typeface="+mn-cs"/>
              </a:rPr>
              <a:pPr/>
              <a:t>‹#›</a:t>
            </a:fld>
            <a:endParaRPr lang="en-GB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441572" y="1042988"/>
            <a:ext cx="1129909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1033" name="Picture 9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26" y="5973768"/>
            <a:ext cx="3694724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ransition/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1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4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66706" indent="-266706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809645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343058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885997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419411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76622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6pPr>
      <a:lvl7pPr marL="3333834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7pPr>
      <a:lvl8pPr marL="3791045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8pPr>
      <a:lvl9pPr marL="4248256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33941" y="1438275"/>
            <a:ext cx="10458939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gray">
          <a:xfrm>
            <a:off x="10507787" y="0"/>
            <a:ext cx="885093" cy="1042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ea typeface="ＭＳ Ｐゴシック" charset="-128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30034" y="182563"/>
            <a:ext cx="903067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33942" y="6462713"/>
            <a:ext cx="7530123" cy="190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2012 IFRS Foundation.  30 Cannon Street  |  London EC4M 6XH  |  UK.  www.ifrs.org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0527325" y="711200"/>
            <a:ext cx="842108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FFDF01F6-1B21-404F-89FC-C1729DF9497D}" type="slidenum">
              <a:rPr lang="en-GB">
                <a:solidFill>
                  <a:srgbClr val="FFFFFF"/>
                </a:solidFill>
                <a:ea typeface="ＭＳ Ｐゴシック" charset="-128"/>
                <a:cs typeface="+mn-cs"/>
              </a:rPr>
              <a:pPr/>
              <a:t>‹#›</a:t>
            </a:fld>
            <a:endParaRPr lang="en-GB">
              <a:solidFill>
                <a:srgbClr val="FFFFFF"/>
              </a:solidFill>
              <a:ea typeface="ＭＳ Ｐゴシック" charset="-128"/>
              <a:cs typeface="+mn-cs"/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gray">
          <a:xfrm>
            <a:off x="441572" y="1042988"/>
            <a:ext cx="11299093" cy="0"/>
          </a:xfrm>
          <a:prstGeom prst="line">
            <a:avLst/>
          </a:prstGeom>
          <a:noFill/>
          <a:ln w="15240">
            <a:solidFill>
              <a:srgbClr val="AFAF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400">
              <a:ea typeface="ＭＳ Ｐゴシック" charset="-128"/>
              <a:cs typeface="+mn-cs"/>
            </a:endParaRPr>
          </a:p>
        </p:txBody>
      </p:sp>
      <p:pic>
        <p:nvPicPr>
          <p:cNvPr id="1033" name="Picture 9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26" y="5973768"/>
            <a:ext cx="3694724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8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ransition/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1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4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66706" indent="-266706" algn="l" rtl="0" eaLnBrk="1" fontAlgn="base" hangingPunct="1">
        <a:spcBef>
          <a:spcPct val="30000"/>
        </a:spcBef>
        <a:spcAft>
          <a:spcPct val="0"/>
        </a:spcAft>
        <a:buClr>
          <a:schemeClr val="bg2"/>
        </a:buClr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809645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343058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885997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419411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876622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6pPr>
      <a:lvl7pPr marL="3333834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7pPr>
      <a:lvl8pPr marL="3791045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8pPr>
      <a:lvl9pPr marL="4248256" indent="-266706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40AAD-675A-1544-8EC4-E863FD8B55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6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rs.org/supporting-implementation/supporting-materials-by-ifrs-standard/conceptual-framework-for-financial-report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2155"/>
            <a:ext cx="11531493" cy="5856741"/>
          </a:xfrm>
          <a:prstGeom prst="rect">
            <a:avLst/>
          </a:prstGeom>
        </p:spPr>
      </p:pic>
      <p:sp>
        <p:nvSpPr>
          <p:cNvPr id="8194" name="Rectangle 2"/>
          <p:cNvSpPr>
            <a:spLocks/>
          </p:cNvSpPr>
          <p:nvPr/>
        </p:nvSpPr>
        <p:spPr bwMode="auto">
          <a:xfrm>
            <a:off x="937847" y="6019800"/>
            <a:ext cx="511126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568"/>
              </a:spcBef>
            </a:pPr>
            <a:r>
              <a:rPr lang="en-US" sz="1067" dirty="0">
                <a:solidFill>
                  <a:schemeClr val="tx1"/>
                </a:solidFill>
                <a:ea typeface="ＭＳ Ｐゴシック" charset="0"/>
              </a:rPr>
              <a:t>The views expressed in this presentation are those of the presenter, </a:t>
            </a:r>
            <a:r>
              <a:rPr lang="en-US" sz="1067" dirty="0">
                <a:solidFill>
                  <a:schemeClr val="tx1"/>
                </a:solidFill>
                <a:latin typeface="ＭＳ Ｐゴシック" charset="0"/>
                <a:sym typeface="ＭＳ Ｐゴシック" charset="0"/>
              </a:rPr>
              <a:t/>
            </a:r>
            <a:br>
              <a:rPr lang="en-US" sz="1067" dirty="0">
                <a:solidFill>
                  <a:schemeClr val="tx1"/>
                </a:solidFill>
                <a:latin typeface="ＭＳ Ｐゴシック" charset="0"/>
                <a:sym typeface="ＭＳ Ｐゴシック" charset="0"/>
              </a:rPr>
            </a:br>
            <a:r>
              <a:rPr lang="en-US" sz="1067" dirty="0">
                <a:solidFill>
                  <a:schemeClr val="tx1"/>
                </a:solidFill>
                <a:ea typeface="ＭＳ Ｐゴシック" charset="0"/>
              </a:rPr>
              <a:t>not necessarily those of the International Accounting Standards Board (Board) or IFRS Foundation.</a:t>
            </a:r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911425" y="6597353"/>
            <a:ext cx="708855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800" dirty="0">
                <a:solidFill>
                  <a:schemeClr val="tx1"/>
                </a:solidFill>
                <a:ea typeface="ＭＳ Ｐゴシック" charset="0"/>
              </a:rPr>
              <a:t>Copyright © IFRS Foundation. All rights reserved</a:t>
            </a:r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908539" y="1100866"/>
            <a:ext cx="803421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>
              <a:spcBef>
                <a:spcPts val="1023"/>
              </a:spcBef>
            </a:pPr>
            <a:r>
              <a:rPr lang="en-US" sz="1867" dirty="0">
                <a:solidFill>
                  <a:srgbClr val="FFFFFF"/>
                </a:solidFill>
                <a:ea typeface="ＭＳ Ｐゴシック" charset="0"/>
              </a:rPr>
              <a:t>IFRS</a:t>
            </a:r>
            <a:r>
              <a:rPr lang="en-US" sz="1867" baseline="30000" dirty="0">
                <a:solidFill>
                  <a:srgbClr val="FFFFFF"/>
                </a:solidFill>
                <a:ea typeface="ＭＳ Ｐゴシック" charset="0"/>
              </a:rPr>
              <a:t>®</a:t>
            </a:r>
            <a:r>
              <a:rPr lang="en-US" sz="1867" dirty="0">
                <a:solidFill>
                  <a:srgbClr val="FFFFFF"/>
                </a:solidFill>
                <a:ea typeface="ＭＳ Ｐゴシック" charset="0"/>
              </a:rPr>
              <a:t> Foundation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5564554" y="2276873"/>
            <a:ext cx="5931877" cy="1951039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FFFFFF"/>
                </a:solidFill>
              </a:rPr>
              <a:t>Conceptual Framework for Financial Reporting</a:t>
            </a:r>
            <a:r>
              <a:rPr lang="en-US" sz="2933" dirty="0">
                <a:solidFill>
                  <a:srgbClr val="FFFFFF"/>
                </a:solidFill>
              </a:rPr>
              <a:t/>
            </a:r>
            <a:br>
              <a:rPr lang="en-US" sz="2933" dirty="0">
                <a:solidFill>
                  <a:srgbClr val="FFFFFF"/>
                </a:solidFill>
              </a:rPr>
            </a:br>
            <a:r>
              <a:rPr lang="en-US" sz="2933" dirty="0">
                <a:solidFill>
                  <a:srgbClr val="FFFFFF"/>
                </a:solidFill>
              </a:rPr>
              <a:t/>
            </a:r>
            <a:br>
              <a:rPr lang="en-US" sz="2933" dirty="0">
                <a:solidFill>
                  <a:srgbClr val="FFFFFF"/>
                </a:solidFill>
              </a:rPr>
            </a:br>
            <a:r>
              <a:rPr lang="en-US" sz="2933" dirty="0">
                <a:solidFill>
                  <a:srgbClr val="FFFFFF"/>
                </a:solidFill>
              </a:rPr>
              <a:t>Live webinar</a:t>
            </a:r>
            <a:br>
              <a:rPr lang="en-US" sz="2933" dirty="0">
                <a:solidFill>
                  <a:srgbClr val="FFFFFF"/>
                </a:solidFill>
              </a:rPr>
            </a:br>
            <a:r>
              <a:rPr lang="en-US" sz="2933" dirty="0" smtClean="0">
                <a:solidFill>
                  <a:srgbClr val="FFFFFF"/>
                </a:solidFill>
              </a:rPr>
              <a:t>Introducing the revised </a:t>
            </a:r>
            <a:r>
              <a:rPr lang="en-US" sz="2933" i="1" dirty="0" smtClean="0">
                <a:solidFill>
                  <a:srgbClr val="FFFFFF"/>
                </a:solidFill>
              </a:rPr>
              <a:t>Conceptual Framework</a:t>
            </a:r>
            <a:endParaRPr lang="en-US" sz="2933" i="1" dirty="0">
              <a:solidFill>
                <a:srgbClr val="FFFFFF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5439508" y="5133314"/>
            <a:ext cx="603347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90000"/>
              </a:lnSpc>
              <a:spcBef>
                <a:spcPts val="568"/>
              </a:spcBef>
            </a:pPr>
            <a:r>
              <a:rPr lang="en-US" sz="1733" dirty="0" smtClean="0">
                <a:solidFill>
                  <a:srgbClr val="FFFFFF"/>
                </a:solidFill>
                <a:ea typeface="ＭＳ Ｐゴシック" charset="0"/>
              </a:rPr>
              <a:t>April </a:t>
            </a:r>
            <a:r>
              <a:rPr lang="en-US" sz="1733" dirty="0">
                <a:solidFill>
                  <a:srgbClr val="FFFFFF"/>
                </a:solidFill>
                <a:ea typeface="ＭＳ Ｐゴシック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89364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Elements of financial </a:t>
            </a:r>
            <a:r>
              <a:rPr lang="en-GB" dirty="0" smtClean="0"/>
              <a:t>statements—</a:t>
            </a:r>
            <a:br>
              <a:rPr lang="en-GB" dirty="0" smtClean="0"/>
            </a:br>
            <a:r>
              <a:rPr lang="en-GB" dirty="0" smtClean="0"/>
              <a:t>assets, liabilities and equity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941" y="1340769"/>
            <a:ext cx="10458939" cy="5517232"/>
          </a:xfrm>
        </p:spPr>
        <p:txBody>
          <a:bodyPr/>
          <a:lstStyle/>
          <a:p>
            <a:r>
              <a:rPr lang="en-GB" sz="2400" dirty="0" smtClean="0"/>
              <a:t>Relate to financial position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911424" y="1844824"/>
            <a:ext cx="10512000" cy="1224136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55440" y="1988840"/>
            <a:ext cx="3024336" cy="936104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4F70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Asset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11424" y="3212976"/>
            <a:ext cx="10512000" cy="1224136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7808" y="184482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 present economic resource controlled by the entity as a result of past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An economic resource is a right that has the potential to produce economic benefits</a:t>
            </a:r>
            <a:endParaRPr lang="en-GB" sz="180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055440" y="3356992"/>
            <a:ext cx="3024336" cy="936104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4F70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Liability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7808" y="321297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 present obligation of the entity to transfer an economic resource as a result of past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An obligation is a duty or responsibility that the entity has no practical ability to avoid</a:t>
            </a:r>
            <a:endParaRPr lang="en-GB" sz="180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911424" y="4581128"/>
            <a:ext cx="10512000" cy="1224136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055440" y="4725144"/>
            <a:ext cx="3024336" cy="936104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4F70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Equity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7808" y="4581128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The residual interest in the assets of the entity after deducting all its liabilities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Financial Instruments with Characteristics of Equity research project further explores how to distinguish liabilities from equity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8090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Elements of financial </a:t>
            </a:r>
            <a:r>
              <a:rPr lang="en-GB" dirty="0" smtClean="0"/>
              <a:t>statements—</a:t>
            </a:r>
            <a:br>
              <a:rPr lang="en-GB" dirty="0" smtClean="0"/>
            </a:br>
            <a:r>
              <a:rPr lang="en-GB" dirty="0" smtClean="0"/>
              <a:t>income and expenses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941" y="1340769"/>
            <a:ext cx="10458939" cy="5517232"/>
          </a:xfrm>
        </p:spPr>
        <p:txBody>
          <a:bodyPr/>
          <a:lstStyle/>
          <a:p>
            <a:r>
              <a:rPr lang="en-GB" sz="2400" dirty="0" smtClean="0"/>
              <a:t>Relate to financial performance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912592" y="1844824"/>
            <a:ext cx="10512000" cy="1224136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127448" y="1988840"/>
            <a:ext cx="3024336" cy="936104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4F70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Income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11424" y="3356992"/>
            <a:ext cx="10512000" cy="1224136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11424" y="4941168"/>
            <a:ext cx="10512000" cy="864096"/>
          </a:xfrm>
          <a:prstGeom prst="roundRect">
            <a:avLst/>
          </a:prstGeom>
          <a:solidFill>
            <a:srgbClr val="B31E32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Information about income and expenses is just as important as information about assets and liabilities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3832" y="198884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Increases in assets, or decreases in liabilities, that result in increases in equity, other than those relating to contributions from holders of equity claims</a:t>
            </a:r>
            <a:endParaRPr lang="en-GB" sz="180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127448" y="3501008"/>
            <a:ext cx="3024336" cy="936104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4F70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Expenses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3832" y="350100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Decreases in assets, or increases in liabilities, that result in decreases in equity, other than those relating to distributions to holders of equity claims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27743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1424" y="2160"/>
            <a:ext cx="9029700" cy="974725"/>
          </a:xfrm>
        </p:spPr>
        <p:txBody>
          <a:bodyPr/>
          <a:lstStyle/>
          <a:p>
            <a:r>
              <a:rPr lang="en-GB" dirty="0" smtClean="0"/>
              <a:t>Recognition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911424" y="1268760"/>
            <a:ext cx="10513168" cy="864096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Recognition criteria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911424" y="2348880"/>
            <a:ext cx="5184576" cy="666360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Relevance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240016" y="2348880"/>
            <a:ext cx="5184576" cy="684648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Faithful representation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911424" y="5157192"/>
            <a:ext cx="10513168" cy="79208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Cost constraint</a:t>
            </a:r>
            <a:endParaRPr kumimoji="0" lang="en-GB" sz="2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5440" y="3068960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Whether recognition of an item results in relevant information may be affected by, 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low probability of a flow of economic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e</a:t>
            </a:r>
            <a:r>
              <a:rPr lang="en-GB" sz="1800" dirty="0" smtClean="0"/>
              <a:t>xistence uncertainty</a:t>
            </a:r>
            <a:endParaRPr lang="en-GB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6384032" y="3068960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Whether recognition of an item results in a faithful representation may be affected by, 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m</a:t>
            </a:r>
            <a:r>
              <a:rPr lang="en-GB" sz="1800" dirty="0" smtClean="0"/>
              <a:t>easurement uncertainty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r</a:t>
            </a:r>
            <a:r>
              <a:rPr lang="en-GB" sz="1800" dirty="0" smtClean="0"/>
              <a:t>ecognition inconsistency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presentation and disclosure of resulting income, expenses and changes in equity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62713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911424" y="2564904"/>
            <a:ext cx="10513168" cy="648072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5F606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Selecting a measurement basis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911424" y="3284984"/>
            <a:ext cx="5184576" cy="504056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Relevance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240016" y="3284984"/>
            <a:ext cx="5184576" cy="504056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Faithful representation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911424" y="5373216"/>
            <a:ext cx="10513168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Enhancing qualitative characteristics</a:t>
            </a:r>
            <a:r>
              <a:rPr kumimoji="0" lang="en-GB" sz="22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and c</a:t>
            </a:r>
            <a:r>
              <a:rPr kumimoji="0" lang="en-GB" sz="2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ost constraint</a:t>
            </a:r>
            <a:endParaRPr kumimoji="0" lang="en-GB" sz="2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5440" y="379078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c</a:t>
            </a:r>
            <a:r>
              <a:rPr lang="en-GB" sz="1800" dirty="0" smtClean="0"/>
              <a:t>haracteristics of the asset or liability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c</a:t>
            </a:r>
            <a:r>
              <a:rPr lang="en-GB" sz="1800" dirty="0" smtClean="0"/>
              <a:t>ontribution to future cash flows</a:t>
            </a:r>
            <a:endParaRPr lang="en-GB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6384032" y="379078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measurement inconsistency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m</a:t>
            </a:r>
            <a:r>
              <a:rPr lang="en-GB" sz="1800" dirty="0" smtClean="0"/>
              <a:t>easurement uncertainty</a:t>
            </a:r>
            <a:endParaRPr lang="en-GB" sz="180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911424" y="4581128"/>
            <a:ext cx="10513168" cy="648072"/>
          </a:xfrm>
          <a:prstGeom prst="roundRect">
            <a:avLst/>
          </a:prstGeom>
          <a:solidFill>
            <a:srgbClr val="B31E32"/>
          </a:solidFill>
          <a:ln w="9525" cap="flat" cmpd="sng" algn="ctr">
            <a:solidFill>
              <a:srgbClr val="B31E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Information in </a:t>
            </a:r>
            <a:r>
              <a:rPr kumimoji="0" lang="en-GB" sz="220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both</a:t>
            </a:r>
            <a:r>
              <a:rPr kumimoji="0" lang="en-GB" sz="22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the statement of financial position and the statement(s) of financial performance</a:t>
            </a:r>
            <a:endParaRPr kumimoji="0" lang="en-GB" sz="2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11424" y="1196752"/>
            <a:ext cx="5184576" cy="666360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Historical cost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measurement bases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168008" y="1196752"/>
            <a:ext cx="5184576" cy="666360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Current value measurement bases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5440" y="184482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i</a:t>
            </a:r>
            <a:r>
              <a:rPr lang="en-GB" sz="1800" dirty="0" smtClean="0"/>
              <a:t>nclude amortised cost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12024" y="184482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i</a:t>
            </a:r>
            <a:r>
              <a:rPr lang="en-GB" sz="1800" dirty="0" smtClean="0"/>
              <a:t>nclude fair value, value in use, fulfilment value and current cost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07868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Profit or loss and OCI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911424" y="1268760"/>
            <a:ext cx="10512000" cy="1224136"/>
          </a:xfrm>
          <a:prstGeom prst="roundRect">
            <a:avLst/>
          </a:prstGeom>
          <a:noFill/>
          <a:ln w="9525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199456" y="1412776"/>
            <a:ext cx="3024336" cy="936104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4F70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Statement of profit</a:t>
            </a:r>
            <a:r>
              <a:rPr kumimoji="0" lang="en-GB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or loss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11424" y="2564904"/>
            <a:ext cx="10512000" cy="1224136"/>
          </a:xfrm>
          <a:prstGeom prst="roundRect">
            <a:avLst/>
          </a:prstGeom>
          <a:noFill/>
          <a:ln w="9525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11424" y="5373216"/>
            <a:ext cx="10512000" cy="648072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Only the Board can take decisions on OCI and recycling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1824" y="155679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Primary source of information about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Default location for income and expenses</a:t>
            </a:r>
            <a:endParaRPr lang="en-GB" sz="180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199456" y="2708920"/>
            <a:ext cx="3024336" cy="936104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4F70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Other comprehensive income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1824" y="278092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Exceptional circumstances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Only changes in current values of assets and liabilities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In principle, OCI items are recycled </a:t>
            </a:r>
            <a:endParaRPr lang="en-GB" sz="180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911424" y="3933056"/>
            <a:ext cx="10512000" cy="648072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4F70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Classification into profit</a:t>
            </a:r>
            <a:r>
              <a:rPr kumimoji="0" lang="en-GB" sz="22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or loss and OCI and recycling</a:t>
            </a:r>
            <a:endParaRPr kumimoji="0" lang="en-GB" sz="2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911424" y="4653136"/>
            <a:ext cx="5184000" cy="576064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Relevance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40016" y="4653136"/>
            <a:ext cx="5184000" cy="576064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Faithful representation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04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10507784" y="1"/>
            <a:ext cx="885093" cy="104298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600"/>
          </a:p>
        </p:txBody>
      </p:sp>
      <p:sp>
        <p:nvSpPr>
          <p:cNvPr id="10244" name="Rectangle 5"/>
          <p:cNvSpPr>
            <a:spLocks/>
          </p:cNvSpPr>
          <p:nvPr/>
        </p:nvSpPr>
        <p:spPr bwMode="auto">
          <a:xfrm>
            <a:off x="10525370" y="711201"/>
            <a:ext cx="96910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867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8400256" y="615604"/>
            <a:ext cx="2844800" cy="365125"/>
          </a:xfrm>
          <a:prstGeom prst="rect">
            <a:avLst/>
          </a:prstGeom>
        </p:spPr>
        <p:txBody>
          <a:bodyPr vert="horz" lIns="103900" tIns="51951" rIns="103900" bIns="51951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z="2400"/>
              <a:pPr/>
              <a:t>15</a:t>
            </a:fld>
            <a:endParaRPr lang="en-US" sz="2400" dirty="0"/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335360" y="1726309"/>
            <a:ext cx="11521280" cy="112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282" indent="-227282" algn="l" rtl="0" eaLnBrk="0" fontAlgn="base" hangingPunct="0">
              <a:spcBef>
                <a:spcPts val="767"/>
              </a:spcBef>
              <a:spcAft>
                <a:spcPct val="0"/>
              </a:spcAft>
              <a:buClr>
                <a:srgbClr val="B31E3B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689962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44526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607207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61770" indent="-22728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451396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841022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230648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620273" indent="-227282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F6062"/>
              </a:buClr>
              <a:buSzPct val="100000"/>
              <a:buFont typeface="Arial" charset="0"/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267" dirty="0"/>
              <a:t>To ask a question type it into the designated text box on your screen and click ‘submit’. </a:t>
            </a:r>
            <a:endParaRPr lang="en-GB" sz="2267" i="1" kern="0" dirty="0"/>
          </a:p>
        </p:txBody>
      </p:sp>
      <p:pic>
        <p:nvPicPr>
          <p:cNvPr id="7" name="Picture 21" descr="graphic_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3" r="1689" b="21487"/>
          <a:stretch/>
        </p:blipFill>
        <p:spPr bwMode="auto">
          <a:xfrm>
            <a:off x="473808" y="2372882"/>
            <a:ext cx="11286821" cy="33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72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7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10507784" y="1"/>
            <a:ext cx="885093" cy="104298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600" dirty="0"/>
          </a:p>
        </p:txBody>
      </p:sp>
      <p:sp>
        <p:nvSpPr>
          <p:cNvPr id="10244" name="Rectangle 5"/>
          <p:cNvSpPr>
            <a:spLocks/>
          </p:cNvSpPr>
          <p:nvPr/>
        </p:nvSpPr>
        <p:spPr bwMode="auto">
          <a:xfrm>
            <a:off x="10525370" y="711201"/>
            <a:ext cx="96910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867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Before we start</a:t>
            </a: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GB" sz="2533" dirty="0">
                <a:solidFill>
                  <a:srgbClr val="5F6062"/>
                </a:solidFill>
              </a:rPr>
              <a:t>The views expressed are those of the presenters, not necessarily those of the International Accounting Standard Board (Board) or the IFRS Foundation.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GB" sz="2533" dirty="0"/>
              <a:t>The slides used in this presentation are available for download on </a:t>
            </a:r>
            <a:r>
              <a:rPr lang="en-GB" sz="2533" dirty="0" smtClean="0"/>
              <a:t>the Conceptual Framework implementation project </a:t>
            </a:r>
            <a:r>
              <a:rPr lang="en-GB" sz="2533" dirty="0" smtClean="0">
                <a:solidFill>
                  <a:srgbClr val="FF0000"/>
                </a:solidFill>
                <a:hlinkClick r:id="rId3"/>
              </a:rPr>
              <a:t>webpage</a:t>
            </a:r>
            <a:r>
              <a:rPr lang="en-GB" sz="2533" dirty="0" smtClean="0"/>
              <a:t>.</a:t>
            </a:r>
            <a:endParaRPr lang="en-GB" sz="25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GB" sz="2533" dirty="0"/>
              <a:t>To ask a question type it into the designated text </a:t>
            </a:r>
            <a:r>
              <a:rPr lang="en-GB" sz="2533" dirty="0" smtClean="0"/>
              <a:t>box </a:t>
            </a:r>
            <a:r>
              <a:rPr lang="en-GB" sz="2533" dirty="0" smtClean="0"/>
              <a:t>on </a:t>
            </a:r>
            <a:r>
              <a:rPr lang="en-GB" sz="2533" dirty="0"/>
              <a:t>your screen and click ‘submit’. You can submit questions at any time during the presentation. We’ll try to answer them at the end of the presentation. </a:t>
            </a: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8400256" y="615604"/>
            <a:ext cx="2844800" cy="365125"/>
          </a:xfrm>
          <a:prstGeom prst="rect">
            <a:avLst/>
          </a:prstGeom>
        </p:spPr>
        <p:txBody>
          <a:bodyPr vert="horz" lIns="103900" tIns="51951" rIns="103900" bIns="51951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z="2400"/>
              <a:pPr/>
              <a:t>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7620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10507784" y="1"/>
            <a:ext cx="885093" cy="1042988"/>
          </a:xfrm>
          <a:prstGeom prst="rect">
            <a:avLst/>
          </a:prstGeom>
          <a:solidFill>
            <a:srgbClr val="B31E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1600" dirty="0"/>
          </a:p>
        </p:txBody>
      </p:sp>
      <p:sp>
        <p:nvSpPr>
          <p:cNvPr id="10244" name="Rectangle 5"/>
          <p:cNvSpPr>
            <a:spLocks/>
          </p:cNvSpPr>
          <p:nvPr/>
        </p:nvSpPr>
        <p:spPr bwMode="auto">
          <a:xfrm>
            <a:off x="10525370" y="711201"/>
            <a:ext cx="96910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en-US" sz="1867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3938" y="1438277"/>
            <a:ext cx="10346638" cy="428250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GB" sz="2533" dirty="0">
                <a:solidFill>
                  <a:srgbClr val="5F6062"/>
                </a:solidFill>
              </a:rPr>
              <a:t>Today’s webinar will </a:t>
            </a:r>
            <a:r>
              <a:rPr lang="en-GB" sz="2533" dirty="0" smtClean="0">
                <a:solidFill>
                  <a:srgbClr val="5F6062"/>
                </a:solidFill>
              </a:rPr>
              <a:t>provide a brief introduction to the revised </a:t>
            </a:r>
            <a:r>
              <a:rPr lang="en-GB" sz="2533" i="1" dirty="0" smtClean="0">
                <a:solidFill>
                  <a:srgbClr val="5F6062"/>
                </a:solidFill>
              </a:rPr>
              <a:t>Conceptual Framework</a:t>
            </a:r>
            <a:r>
              <a:rPr lang="en-GB" sz="2533" dirty="0" smtClean="0">
                <a:solidFill>
                  <a:srgbClr val="5F6062"/>
                </a:solidFill>
              </a:rPr>
              <a:t>.</a:t>
            </a:r>
            <a:endParaRPr lang="en-GB" sz="2533" dirty="0">
              <a:solidFill>
                <a:srgbClr val="5F6062"/>
              </a:solidFill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GB" sz="2533" dirty="0">
                <a:solidFill>
                  <a:srgbClr val="5F6062"/>
                </a:solidFill>
              </a:rPr>
              <a:t>During the webinar, we will discuss: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533" dirty="0" smtClean="0">
                <a:solidFill>
                  <a:srgbClr val="5F6062"/>
                </a:solidFill>
              </a:rPr>
              <a:t>what is the </a:t>
            </a:r>
            <a:r>
              <a:rPr lang="en-GB" sz="2533" i="1" dirty="0" smtClean="0">
                <a:solidFill>
                  <a:srgbClr val="5F6062"/>
                </a:solidFill>
              </a:rPr>
              <a:t>Conceptual Framework </a:t>
            </a:r>
            <a:r>
              <a:rPr lang="en-GB" sz="2533" dirty="0" smtClean="0">
                <a:solidFill>
                  <a:srgbClr val="5F6062"/>
                </a:solidFill>
              </a:rPr>
              <a:t>and its role in financial reporting; </a:t>
            </a:r>
            <a:endParaRPr lang="en-GB" sz="2533" dirty="0">
              <a:solidFill>
                <a:srgbClr val="5F6062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533" dirty="0">
              <a:solidFill>
                <a:srgbClr val="5F6062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2533" dirty="0">
              <a:solidFill>
                <a:srgbClr val="5F6062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533" dirty="0">
                <a:solidFill>
                  <a:srgbClr val="5F6062"/>
                </a:solidFill>
              </a:rPr>
              <a:t>t</a:t>
            </a:r>
            <a:r>
              <a:rPr lang="en-GB" sz="2533" dirty="0" smtClean="0">
                <a:solidFill>
                  <a:srgbClr val="5F6062"/>
                </a:solidFill>
              </a:rPr>
              <a:t>he main concepts in the revised </a:t>
            </a:r>
            <a:r>
              <a:rPr lang="en-GB" sz="2533" i="1" dirty="0" smtClean="0">
                <a:solidFill>
                  <a:srgbClr val="5F6062"/>
                </a:solidFill>
              </a:rPr>
              <a:t>Conceptual Framework</a:t>
            </a:r>
            <a:r>
              <a:rPr lang="en-GB" sz="2533" dirty="0" smtClean="0">
                <a:solidFill>
                  <a:srgbClr val="5F6062"/>
                </a:solidFill>
              </a:rPr>
              <a:t>.</a:t>
            </a:r>
            <a:endParaRPr lang="en-GB" sz="2533" dirty="0">
              <a:solidFill>
                <a:srgbClr val="5F6062"/>
              </a:solidFill>
            </a:endParaRP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8400256" y="615604"/>
            <a:ext cx="2844800" cy="365125"/>
          </a:xfrm>
          <a:prstGeom prst="rect">
            <a:avLst/>
          </a:prstGeom>
        </p:spPr>
        <p:txBody>
          <a:bodyPr vert="horz" lIns="103900" tIns="51951" rIns="103900" bIns="51951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rgbClr val="5F6062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fld id="{0E157E24-94FB-5547-89B9-DD231CECEEFB}" type="slidenum">
              <a:rPr lang="en-US" sz="2400"/>
              <a:pPr/>
              <a:t>3</a:t>
            </a:fld>
            <a:endParaRPr lang="en-US" sz="2400" dirty="0"/>
          </a:p>
        </p:txBody>
      </p:sp>
      <p:sp>
        <p:nvSpPr>
          <p:cNvPr id="7" name="Shape 4"/>
          <p:cNvSpPr txBox="1"/>
          <p:nvPr/>
        </p:nvSpPr>
        <p:spPr>
          <a:xfrm>
            <a:off x="1844515" y="3669028"/>
            <a:ext cx="2208245" cy="48005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241294" defTabSz="1244569">
              <a:lnSpc>
                <a:spcPct val="90000"/>
              </a:lnSpc>
              <a:spcAft>
                <a:spcPts val="0"/>
              </a:spcAft>
            </a:pPr>
            <a:r>
              <a:rPr lang="en-US" sz="2267" dirty="0">
                <a:solidFill>
                  <a:schemeClr val="bg1"/>
                </a:solidFill>
              </a:rPr>
              <a:t>slides </a:t>
            </a:r>
            <a:r>
              <a:rPr lang="en-US" sz="2267" dirty="0" smtClean="0">
                <a:solidFill>
                  <a:schemeClr val="bg1"/>
                </a:solidFill>
              </a:rPr>
              <a:t>4–6</a:t>
            </a:r>
            <a:endParaRPr lang="en-US" sz="2267" dirty="0">
              <a:solidFill>
                <a:schemeClr val="bg1"/>
              </a:solidFill>
            </a:endParaRPr>
          </a:p>
        </p:txBody>
      </p:sp>
      <p:sp>
        <p:nvSpPr>
          <p:cNvPr id="9" name="Shape 4"/>
          <p:cNvSpPr txBox="1"/>
          <p:nvPr/>
        </p:nvSpPr>
        <p:spPr>
          <a:xfrm>
            <a:off x="1847528" y="4869162"/>
            <a:ext cx="2201000" cy="48005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241294" defTabSz="1244569">
              <a:lnSpc>
                <a:spcPct val="90000"/>
              </a:lnSpc>
              <a:spcAft>
                <a:spcPts val="0"/>
              </a:spcAft>
            </a:pPr>
            <a:r>
              <a:rPr lang="en-US" sz="2267" dirty="0">
                <a:solidFill>
                  <a:schemeClr val="bg1"/>
                </a:solidFill>
              </a:rPr>
              <a:t>slides </a:t>
            </a:r>
            <a:r>
              <a:rPr lang="en-US" sz="2267" dirty="0" smtClean="0">
                <a:solidFill>
                  <a:schemeClr val="bg1"/>
                </a:solidFill>
              </a:rPr>
              <a:t>7–14</a:t>
            </a:r>
            <a:endParaRPr lang="en-US" sz="22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2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What is </a:t>
            </a:r>
            <a:r>
              <a:rPr lang="en-GB" sz="2800" dirty="0"/>
              <a:t>the </a:t>
            </a:r>
            <a:r>
              <a:rPr lang="en-GB" sz="2800" i="1" dirty="0"/>
              <a:t>Conceptual </a:t>
            </a:r>
            <a:r>
              <a:rPr lang="en-GB" sz="2800" i="1" dirty="0" smtClean="0"/>
              <a:t>Framework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7968208" y="2276872"/>
            <a:ext cx="3420000" cy="504056"/>
          </a:xfrm>
          <a:prstGeom prst="roundRect">
            <a:avLst/>
          </a:prstGeom>
          <a:noFill/>
          <a:ln w="12700">
            <a:solidFill>
              <a:srgbClr val="8DA38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algn="ctr" defTabSz="1111278">
              <a:lnSpc>
                <a:spcPct val="90000"/>
              </a:lnSpc>
              <a:spcAft>
                <a:spcPct val="35000"/>
              </a:spcAft>
            </a:pPr>
            <a:r>
              <a:rPr lang="en-GB" sz="2200" dirty="0" smtClean="0">
                <a:solidFill>
                  <a:schemeClr val="tx1"/>
                </a:solidFill>
              </a:rPr>
              <a:t>All</a:t>
            </a:r>
            <a:endParaRPr lang="en-GB" sz="22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1424" y="1268832"/>
            <a:ext cx="10512000" cy="2160168"/>
            <a:chOff x="1338048" y="1268923"/>
            <a:chExt cx="10499005" cy="2281668"/>
          </a:xfrm>
        </p:grpSpPr>
        <p:sp>
          <p:nvSpPr>
            <p:cNvPr id="6" name="Rounded Rectangle 5"/>
            <p:cNvSpPr/>
            <p:nvPr/>
          </p:nvSpPr>
          <p:spPr bwMode="gray">
            <a:xfrm>
              <a:off x="1338048" y="1268923"/>
              <a:ext cx="10499005" cy="684447"/>
            </a:xfrm>
            <a:prstGeom prst="roundRect">
              <a:avLst/>
            </a:prstGeom>
            <a:solidFill>
              <a:srgbClr val="8DA381"/>
            </a:solidFill>
            <a:ln>
              <a:noFill/>
            </a:ln>
            <a:effectLst/>
            <a:extLst/>
          </p:spPr>
          <p:txBody>
            <a:bodyPr wrap="square" lIns="90000" tIns="45709" rIns="35996" bIns="45709" rtlCol="0" anchor="ctr"/>
            <a:lstStyle/>
            <a:p>
              <a:pPr lvl="0" algn="ctr"/>
              <a:r>
                <a:rPr lang="en-GB" sz="2200" dirty="0">
                  <a:solidFill>
                    <a:schemeClr val="bg1"/>
                  </a:solidFill>
                </a:rPr>
                <a:t>A practical tool that </a:t>
              </a:r>
              <a:r>
                <a:rPr lang="en-GB" sz="2200" dirty="0" smtClean="0">
                  <a:solidFill>
                    <a:schemeClr val="bg1"/>
                  </a:solidFill>
                </a:rPr>
                <a:t>assists</a:t>
              </a:r>
              <a:endParaRPr lang="en-GB" sz="2200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374387" y="2326068"/>
              <a:ext cx="3415772" cy="540000"/>
            </a:xfrm>
            <a:prstGeom prst="roundRect">
              <a:avLst/>
            </a:prstGeom>
            <a:noFill/>
            <a:ln w="12700">
              <a:solidFill>
                <a:srgbClr val="8DA38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rtlCol="0" anchor="ctr" anchorCtr="0">
              <a:noAutofit/>
            </a:bodyPr>
            <a:lstStyle/>
            <a:p>
              <a:pPr algn="ctr" defTabSz="1111278">
                <a:lnSpc>
                  <a:spcPct val="90000"/>
                </a:lnSpc>
                <a:spcAft>
                  <a:spcPct val="35000"/>
                </a:spcAft>
              </a:pPr>
              <a:r>
                <a:rPr lang="en-GB" sz="2200" dirty="0" smtClean="0">
                  <a:solidFill>
                    <a:schemeClr val="tx1"/>
                  </a:solidFill>
                </a:rPr>
                <a:t>Board</a:t>
              </a:r>
              <a:endParaRPr lang="en-GB" sz="22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98417" y="2326068"/>
              <a:ext cx="3415772" cy="540000"/>
            </a:xfrm>
            <a:prstGeom prst="roundRect">
              <a:avLst/>
            </a:prstGeom>
            <a:noFill/>
            <a:ln w="12700">
              <a:solidFill>
                <a:srgbClr val="8DA38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rtlCol="0" anchor="ctr" anchorCtr="0">
              <a:noAutofit/>
            </a:bodyPr>
            <a:lstStyle/>
            <a:p>
              <a:pPr algn="ctr" defTabSz="1111278">
                <a:lnSpc>
                  <a:spcPct val="90000"/>
                </a:lnSpc>
                <a:spcAft>
                  <a:spcPct val="35000"/>
                </a:spcAft>
              </a:pPr>
              <a:r>
                <a:rPr lang="en-GB" sz="2200" dirty="0">
                  <a:solidFill>
                    <a:schemeClr val="tx1"/>
                  </a:solidFill>
                </a:rPr>
                <a:t>Preparers</a:t>
              </a:r>
            </a:p>
          </p:txBody>
        </p:sp>
        <p:cxnSp>
          <p:nvCxnSpPr>
            <p:cNvPr id="13" name="Straight Arrow Connector 12"/>
            <p:cNvCxnSpPr>
              <a:stCxn id="6" idx="2"/>
              <a:endCxn id="12" idx="0"/>
            </p:cNvCxnSpPr>
            <p:nvPr/>
          </p:nvCxnSpPr>
          <p:spPr>
            <a:xfrm>
              <a:off x="6587551" y="1953370"/>
              <a:ext cx="3506444" cy="380291"/>
            </a:xfrm>
            <a:prstGeom prst="straightConnector1">
              <a:avLst/>
            </a:prstGeom>
            <a:ln w="1905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2"/>
              <a:endCxn id="10" idx="0"/>
            </p:cNvCxnSpPr>
            <p:nvPr/>
          </p:nvCxnSpPr>
          <p:spPr>
            <a:xfrm flipH="1">
              <a:off x="3082273" y="1953370"/>
              <a:ext cx="3505277" cy="372697"/>
            </a:xfrm>
            <a:prstGeom prst="straightConnector1">
              <a:avLst/>
            </a:prstGeom>
            <a:ln w="1905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  <a:endCxn id="11" idx="0"/>
            </p:cNvCxnSpPr>
            <p:nvPr/>
          </p:nvCxnSpPr>
          <p:spPr>
            <a:xfrm>
              <a:off x="6587551" y="1953370"/>
              <a:ext cx="18753" cy="372697"/>
            </a:xfrm>
            <a:prstGeom prst="straightConnector1">
              <a:avLst/>
            </a:prstGeom>
            <a:ln w="1905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553805" y="2980785"/>
              <a:ext cx="2664000" cy="3416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266645" indent="-266645">
                <a:lnSpc>
                  <a:spcPct val="90000"/>
                </a:lnSpc>
                <a:spcBef>
                  <a:spcPct val="30000"/>
                </a:spcBef>
                <a:buClr>
                  <a:schemeClr val="bg2"/>
                </a:buClr>
                <a:buChar char="•"/>
              </a:pPr>
              <a:r>
                <a:rPr lang="en-GB" sz="1800" dirty="0">
                  <a:latin typeface="+mn-lt"/>
                </a:rPr>
                <a:t>to develop Standards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01865" y="2959660"/>
              <a:ext cx="2664000" cy="5909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GB"/>
              </a:defPPr>
              <a:lvl1pPr marL="266639" indent="-266639">
                <a:lnSpc>
                  <a:spcPct val="90000"/>
                </a:lnSpc>
                <a:spcBef>
                  <a:spcPct val="30000"/>
                </a:spcBef>
                <a:buClr>
                  <a:schemeClr val="bg2"/>
                </a:buClr>
                <a:buChar char="•"/>
                <a:defRPr sz="1800">
                  <a:latin typeface="+mn-lt"/>
                </a:defRPr>
              </a:lvl1pPr>
            </a:lstStyle>
            <a:p>
              <a:r>
                <a:rPr lang="en-GB" dirty="0"/>
                <a:t>to understand and interpret Standards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74838" y="2959660"/>
              <a:ext cx="2664000" cy="5909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>
              <a:defPPr>
                <a:defRPr lang="en-GB"/>
              </a:defPPr>
              <a:lvl1pPr marL="266639" indent="-266639">
                <a:lnSpc>
                  <a:spcPct val="90000"/>
                </a:lnSpc>
                <a:spcBef>
                  <a:spcPct val="30000"/>
                </a:spcBef>
                <a:buClr>
                  <a:schemeClr val="bg2"/>
                </a:buClr>
                <a:buChar char="•"/>
                <a:defRPr sz="1800">
                  <a:latin typeface="+mn-lt"/>
                </a:defRPr>
              </a:lvl1pPr>
            </a:lstStyle>
            <a:p>
              <a:r>
                <a:rPr lang="en-GB" dirty="0"/>
                <a:t>to develop consistent accounting policies</a:t>
              </a:r>
            </a:p>
          </p:txBody>
        </p:sp>
      </p:grpSp>
      <p:sp>
        <p:nvSpPr>
          <p:cNvPr id="17" name="Rounded Rectangle 16"/>
          <p:cNvSpPr/>
          <p:nvPr/>
        </p:nvSpPr>
        <p:spPr bwMode="gray">
          <a:xfrm>
            <a:off x="911424" y="3537072"/>
            <a:ext cx="10512000" cy="648000"/>
          </a:xfrm>
          <a:prstGeom prst="roundRect">
            <a:avLst/>
          </a:prstGeom>
          <a:solidFill>
            <a:srgbClr val="8DA381"/>
          </a:solidFill>
          <a:ln>
            <a:solidFill>
              <a:srgbClr val="8DA381"/>
            </a:solidFill>
          </a:ln>
          <a:effectLst/>
          <a:extLst/>
        </p:spPr>
        <p:txBody>
          <a:bodyPr wrap="square" lIns="90000" tIns="45709" rIns="35996" bIns="45709" rtlCol="0" anchor="ctr" anchorCtr="0"/>
          <a:lstStyle/>
          <a:p>
            <a:pPr lvl="0" algn="ctr"/>
            <a:r>
              <a:rPr lang="en-GB" sz="2200" dirty="0" smtClean="0">
                <a:solidFill>
                  <a:schemeClr val="bg1"/>
                </a:solidFill>
              </a:rPr>
              <a:t>Addresses </a:t>
            </a:r>
            <a:r>
              <a:rPr lang="en-GB" sz="2200" dirty="0">
                <a:solidFill>
                  <a:schemeClr val="bg1"/>
                </a:solidFill>
              </a:rPr>
              <a:t>fundamental issues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83432" y="4401264"/>
            <a:ext cx="2880000" cy="1404000"/>
          </a:xfrm>
          <a:prstGeom prst="roundRect">
            <a:avLst/>
          </a:prstGeom>
          <a:noFill/>
          <a:ln w="12700">
            <a:solidFill>
              <a:srgbClr val="8DA38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36000" bIns="72000" numCol="1" spcCol="1270" rtlCol="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ct val="30000"/>
              </a:spcBef>
              <a:buClr>
                <a:srgbClr val="B31E3B"/>
              </a:buClr>
            </a:pPr>
            <a:r>
              <a:rPr lang="en-GB" sz="1800" kern="0" dirty="0">
                <a:solidFill>
                  <a:srgbClr val="5F6062"/>
                </a:solidFill>
                <a:ea typeface="ＭＳ Ｐゴシック" charset="-128"/>
              </a:rPr>
              <a:t>What is the objective of financial reporting?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007768" y="4401264"/>
            <a:ext cx="2880000" cy="1404000"/>
          </a:xfrm>
          <a:prstGeom prst="roundRect">
            <a:avLst/>
          </a:prstGeom>
          <a:noFill/>
          <a:ln w="12700">
            <a:solidFill>
              <a:srgbClr val="8DA38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ct val="30000"/>
              </a:spcBef>
              <a:buClr>
                <a:srgbClr val="B31E3B"/>
              </a:buClr>
            </a:pPr>
            <a:r>
              <a:rPr lang="en-GB" sz="1800" kern="0" dirty="0">
                <a:solidFill>
                  <a:srgbClr val="5F6062"/>
                </a:solidFill>
                <a:ea typeface="ＭＳ Ｐゴシック" charset="-128"/>
              </a:rPr>
              <a:t>What makes financial information useful?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032104" y="4401264"/>
            <a:ext cx="4392488" cy="1404000"/>
          </a:xfrm>
          <a:prstGeom prst="roundRect">
            <a:avLst/>
          </a:prstGeom>
          <a:noFill/>
          <a:ln w="12700">
            <a:solidFill>
              <a:srgbClr val="8DA38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ct val="30000"/>
              </a:spcBef>
              <a:buClr>
                <a:srgbClr val="B31E3B"/>
              </a:buClr>
            </a:pPr>
            <a:r>
              <a:rPr lang="en-GB" sz="1800" kern="0" dirty="0">
                <a:solidFill>
                  <a:srgbClr val="5F6062"/>
                </a:solidFill>
                <a:ea typeface="ＭＳ Ｐゴシック" charset="-128"/>
              </a:rPr>
              <a:t>What are assets, liabilities, equity, income and expenses, when should they be recognised and how should they be measured, presented and </a:t>
            </a:r>
            <a:r>
              <a:rPr lang="en-GB" sz="1800" kern="0" dirty="0" smtClean="0">
                <a:solidFill>
                  <a:srgbClr val="5F6062"/>
                </a:solidFill>
                <a:ea typeface="ＭＳ Ｐゴシック" charset="-128"/>
              </a:rPr>
              <a:t>disclosed?</a:t>
            </a:r>
            <a:endParaRPr lang="en-GB" sz="1800" kern="0" dirty="0">
              <a:solidFill>
                <a:srgbClr val="5F6062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188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5" y="3"/>
            <a:ext cx="8928995" cy="974725"/>
          </a:xfrm>
        </p:spPr>
        <p:txBody>
          <a:bodyPr>
            <a:normAutofit/>
          </a:bodyPr>
          <a:lstStyle/>
          <a:p>
            <a:r>
              <a:rPr lang="en-GB" sz="2800" dirty="0"/>
              <a:t>Why did we revise the </a:t>
            </a:r>
            <a:r>
              <a:rPr lang="en-GB" sz="2800" i="1" dirty="0"/>
              <a:t>Conceptual Framework</a:t>
            </a:r>
            <a:r>
              <a:rPr lang="en-GB" sz="2800" dirty="0"/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1424" y="1268760"/>
            <a:ext cx="10512000" cy="972168"/>
          </a:xfrm>
          <a:prstGeom prst="roundRect">
            <a:avLst/>
          </a:prstGeom>
          <a:solidFill>
            <a:srgbClr val="8DA38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91452" rIns="91452" bIns="91454" numCol="1" spcCol="1270" rtlCol="0" anchor="ctr" anchorCtr="0">
            <a:noAutofit/>
          </a:bodyPr>
          <a:lstStyle/>
          <a:p>
            <a:pPr algn="ctr" defTabSz="6061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FFFFFF"/>
                </a:solidFill>
                <a:latin typeface="Arial"/>
              </a:rPr>
              <a:t>Previous version of </a:t>
            </a:r>
            <a:r>
              <a:rPr lang="en-GB" sz="2200" i="1" dirty="0">
                <a:solidFill>
                  <a:srgbClr val="FFFFFF"/>
                </a:solidFill>
                <a:latin typeface="Arial"/>
              </a:rPr>
              <a:t>Conceptual Framework</a:t>
            </a:r>
          </a:p>
          <a:p>
            <a:pPr algn="ctr" defTabSz="6061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>
                <a:solidFill>
                  <a:srgbClr val="FFFFFF"/>
                </a:solidFill>
                <a:latin typeface="Arial"/>
              </a:rPr>
              <a:t>useful but some improvements needed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11424" y="2420888"/>
            <a:ext cx="3420000" cy="504056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kern="0" dirty="0" smtClean="0">
                <a:solidFill>
                  <a:schemeClr val="tx1"/>
                </a:solidFill>
                <a:latin typeface="Arial"/>
                <a:ea typeface="+mn-ea"/>
              </a:rPr>
              <a:t>incomplete</a:t>
            </a:r>
            <a:endParaRPr lang="en-GB" sz="1800" kern="0" dirty="0">
              <a:solidFill>
                <a:schemeClr val="tx1"/>
              </a:solidFill>
              <a:latin typeface="Arial"/>
              <a:ea typeface="+mn-ea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39816" y="2420888"/>
            <a:ext cx="3420000" cy="504056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kern="0" dirty="0">
                <a:solidFill>
                  <a:schemeClr val="tx1"/>
                </a:solidFill>
                <a:latin typeface="Arial"/>
                <a:ea typeface="+mn-ea"/>
              </a:rPr>
              <a:t>o</a:t>
            </a:r>
            <a:r>
              <a:rPr lang="en-GB" sz="1800" kern="0" dirty="0" smtClean="0">
                <a:solidFill>
                  <a:schemeClr val="tx1"/>
                </a:solidFill>
                <a:latin typeface="Arial"/>
                <a:ea typeface="+mn-ea"/>
              </a:rPr>
              <a:t>ut of date</a:t>
            </a:r>
            <a:endParaRPr lang="en-GB" sz="1800" kern="0" dirty="0">
              <a:solidFill>
                <a:schemeClr val="tx1"/>
              </a:solidFill>
              <a:latin typeface="Arial"/>
              <a:ea typeface="+mn-ea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968208" y="2420888"/>
            <a:ext cx="3420000" cy="504056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kern="0" dirty="0" smtClean="0">
                <a:solidFill>
                  <a:schemeClr val="tx1"/>
                </a:solidFill>
                <a:latin typeface="Arial"/>
                <a:ea typeface="+mn-ea"/>
              </a:rPr>
              <a:t>unclear</a:t>
            </a:r>
            <a:endParaRPr lang="en-GB" sz="1800" kern="0" dirty="0">
              <a:solidFill>
                <a:schemeClr val="tx1"/>
              </a:solidFill>
              <a:latin typeface="Arial"/>
              <a:ea typeface="+mn-ea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11424" y="3140968"/>
            <a:ext cx="10512000" cy="864096"/>
          </a:xfrm>
          <a:prstGeom prst="roundRect">
            <a:avLst/>
          </a:prstGeom>
          <a:solidFill>
            <a:srgbClr val="B31E3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91452" rIns="91452" bIns="91454" numCol="1" spcCol="1270" rtlCol="0" anchor="ctr" anchorCtr="0">
            <a:noAutofit/>
          </a:bodyPr>
          <a:lstStyle/>
          <a:p>
            <a:pPr algn="ctr" defTabSz="6061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2200" dirty="0" smtClean="0">
                <a:solidFill>
                  <a:srgbClr val="FFFFFF"/>
                </a:solidFill>
                <a:latin typeface="Arial"/>
              </a:rPr>
              <a:t>Main improvements</a:t>
            </a:r>
            <a:endParaRPr lang="en-GB" sz="2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1424" y="4149080"/>
            <a:ext cx="3420000" cy="1872000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dirty="0" smtClean="0"/>
              <a:t>Filled </a:t>
            </a:r>
            <a:r>
              <a:rPr lang="en-GB" sz="1800" dirty="0"/>
              <a:t>in the gaps, for example, concepts on measurement and </a:t>
            </a:r>
            <a:r>
              <a:rPr lang="en-GB" sz="1800" dirty="0" smtClean="0"/>
              <a:t>presentation and disclosure, including guidance on the </a:t>
            </a:r>
            <a:r>
              <a:rPr lang="en-GB" sz="1800" dirty="0"/>
              <a:t>use of profit or loss and </a:t>
            </a:r>
            <a:r>
              <a:rPr lang="en-GB" sz="1800" dirty="0" smtClean="0"/>
              <a:t>OCI</a:t>
            </a:r>
            <a:endParaRPr lang="en-GB" sz="1800" dirty="0"/>
          </a:p>
        </p:txBody>
      </p:sp>
      <p:sp>
        <p:nvSpPr>
          <p:cNvPr id="24" name="Rounded Rectangle 23"/>
          <p:cNvSpPr/>
          <p:nvPr/>
        </p:nvSpPr>
        <p:spPr>
          <a:xfrm>
            <a:off x="7968208" y="4149080"/>
            <a:ext cx="3420000" cy="1872208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dirty="0" smtClean="0"/>
              <a:t>Clarified, for </a:t>
            </a:r>
            <a:r>
              <a:rPr lang="en-GB" sz="1800" dirty="0"/>
              <a:t>example, the </a:t>
            </a:r>
            <a:r>
              <a:rPr lang="en-GB" sz="1800" dirty="0" smtClean="0"/>
              <a:t>roles of </a:t>
            </a:r>
            <a:r>
              <a:rPr lang="en-GB" sz="1800" dirty="0"/>
              <a:t>stewardship and </a:t>
            </a:r>
            <a:r>
              <a:rPr lang="en-GB" sz="1800" dirty="0" smtClean="0"/>
              <a:t>prudence in </a:t>
            </a:r>
            <a:r>
              <a:rPr lang="en-GB" sz="1800" dirty="0"/>
              <a:t>financial </a:t>
            </a:r>
            <a:r>
              <a:rPr lang="en-GB" sz="1800" dirty="0" smtClean="0"/>
              <a:t>reporting</a:t>
            </a:r>
            <a:endParaRPr lang="en-GB" sz="1800" kern="0" dirty="0">
              <a:solidFill>
                <a:schemeClr val="tx1"/>
              </a:solidFill>
              <a:latin typeface="Arial"/>
              <a:ea typeface="+mn-ea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39816" y="4149080"/>
            <a:ext cx="3420000" cy="1872000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dirty="0" smtClean="0"/>
              <a:t>Updated, </a:t>
            </a:r>
            <a:r>
              <a:rPr lang="en-GB" sz="1800" dirty="0"/>
              <a:t>for example, the definitions of an asset and a </a:t>
            </a:r>
            <a:r>
              <a:rPr lang="en-GB" sz="1800" dirty="0" smtClean="0"/>
              <a:t>liability and recognition criteria</a:t>
            </a:r>
            <a:endParaRPr lang="en-GB" sz="1800" dirty="0"/>
          </a:p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n-GB" sz="1800" kern="0" dirty="0">
              <a:solidFill>
                <a:schemeClr val="tx1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656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Effects of the revised </a:t>
            </a:r>
            <a:r>
              <a:rPr lang="en-GB" sz="2800" i="1" dirty="0"/>
              <a:t>Conceptual </a:t>
            </a:r>
            <a:r>
              <a:rPr lang="en-GB" sz="2800" i="1" dirty="0" smtClean="0"/>
              <a:t>Framework</a:t>
            </a:r>
            <a:endParaRPr lang="en-GB" sz="2800" dirty="0"/>
          </a:p>
        </p:txBody>
      </p:sp>
      <p:sp>
        <p:nvSpPr>
          <p:cNvPr id="26" name="Rounded Rectangle 25"/>
          <p:cNvSpPr/>
          <p:nvPr/>
        </p:nvSpPr>
        <p:spPr bwMode="gray">
          <a:xfrm>
            <a:off x="911424" y="1196751"/>
            <a:ext cx="10512000" cy="648000"/>
          </a:xfrm>
          <a:prstGeom prst="roundRect">
            <a:avLst/>
          </a:prstGeom>
          <a:solidFill>
            <a:srgbClr val="8DA381"/>
          </a:solidFill>
          <a:ln>
            <a:noFill/>
          </a:ln>
          <a:effectLst/>
          <a:extLst/>
        </p:spPr>
        <p:txBody>
          <a:bodyPr wrap="square" lIns="90000" tIns="45709" rIns="35996" bIns="45709" rtlCol="0" anchor="ctr"/>
          <a:lstStyle/>
          <a:p>
            <a:pPr lvl="0" algn="ctr"/>
            <a:r>
              <a:rPr lang="en-GB" sz="2200" dirty="0">
                <a:solidFill>
                  <a:schemeClr val="bg1"/>
                </a:solidFill>
              </a:rPr>
              <a:t>Not a Standard and does not override Standards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11424" y="1972881"/>
            <a:ext cx="10512000" cy="880055"/>
          </a:xfrm>
          <a:prstGeom prst="roundRect">
            <a:avLst/>
          </a:prstGeom>
          <a:noFill/>
          <a:ln w="12700">
            <a:solidFill>
              <a:srgbClr val="8DA38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000" rIns="36000" bIns="72000" numCol="1" spcCol="1270" rtlCol="0" anchor="ctr" anchorCtr="0">
            <a:noAutofit/>
          </a:bodyPr>
          <a:lstStyle/>
          <a:p>
            <a:pPr lvl="0" algn="ctr">
              <a:spcBef>
                <a:spcPct val="30000"/>
              </a:spcBef>
              <a:buClr>
                <a:srgbClr val="B31E3B"/>
              </a:buClr>
            </a:pPr>
            <a:r>
              <a:rPr lang="en-GB" sz="1800" dirty="0" smtClean="0">
                <a:solidFill>
                  <a:srgbClr val="5F6062"/>
                </a:solidFill>
                <a:ea typeface="ヒラギノ角ゴ ProN W3" charset="0"/>
                <a:cs typeface="ヒラギノ角ゴ ProN W3" charset="0"/>
              </a:rPr>
              <a:t>Underpins Board’s decisions in setting Standards</a:t>
            </a:r>
            <a:r>
              <a:rPr lang="en-GB" sz="1800" i="1" dirty="0">
                <a:solidFill>
                  <a:srgbClr val="5F6062"/>
                </a:solidFill>
                <a:ea typeface="ヒラギノ角ゴ ProN W3" charset="0"/>
                <a:cs typeface="ヒラギノ角ゴ ProN W3" charset="0"/>
              </a:rPr>
              <a:t/>
            </a:r>
            <a:br>
              <a:rPr lang="en-GB" sz="1800" i="1" dirty="0">
                <a:solidFill>
                  <a:srgbClr val="5F6062"/>
                </a:solidFill>
                <a:ea typeface="ヒラギノ角ゴ ProN W3" charset="0"/>
                <a:cs typeface="ヒラギノ角ゴ ProN W3" charset="0"/>
              </a:rPr>
            </a:br>
            <a:r>
              <a:rPr lang="en-GB" sz="1800" dirty="0">
                <a:solidFill>
                  <a:srgbClr val="5F6062"/>
                </a:solidFill>
                <a:ea typeface="ヒラギノ角ゴ ProN W3" charset="0"/>
                <a:cs typeface="ヒラギノ角ゴ ProN W3" charset="0"/>
              </a:rPr>
              <a:t>but Board can depart from aspects of the </a:t>
            </a:r>
            <a:r>
              <a:rPr lang="en-GB" sz="1800" i="1" dirty="0">
                <a:solidFill>
                  <a:srgbClr val="5F6062"/>
                </a:solidFill>
                <a:ea typeface="ヒラギノ角ゴ ProN W3" charset="0"/>
                <a:cs typeface="ヒラギノ角ゴ ProN W3" charset="0"/>
              </a:rPr>
              <a:t>Conceptual Framework</a:t>
            </a:r>
            <a:br>
              <a:rPr lang="en-GB" sz="1800" i="1" dirty="0">
                <a:solidFill>
                  <a:srgbClr val="5F6062"/>
                </a:solidFill>
                <a:ea typeface="ヒラギノ角ゴ ProN W3" charset="0"/>
                <a:cs typeface="ヒラギノ角ゴ ProN W3" charset="0"/>
              </a:rPr>
            </a:br>
            <a:r>
              <a:rPr lang="en-GB" sz="1800" dirty="0">
                <a:solidFill>
                  <a:srgbClr val="5F6062"/>
                </a:solidFill>
                <a:ea typeface="ヒラギノ角ゴ ProN W3" charset="0"/>
                <a:cs typeface="ヒラギノ角ゴ ProN W3" charset="0"/>
              </a:rPr>
              <a:t>to meet the objective of financial reporting</a:t>
            </a:r>
          </a:p>
        </p:txBody>
      </p:sp>
      <p:sp>
        <p:nvSpPr>
          <p:cNvPr id="17" name="Rounded Rectangle 16"/>
          <p:cNvSpPr/>
          <p:nvPr/>
        </p:nvSpPr>
        <p:spPr bwMode="gray">
          <a:xfrm>
            <a:off x="911424" y="2997024"/>
            <a:ext cx="10512000" cy="648000"/>
          </a:xfrm>
          <a:prstGeom prst="roundRect">
            <a:avLst/>
          </a:prstGeom>
          <a:solidFill>
            <a:srgbClr val="8DA381"/>
          </a:solidFill>
          <a:ln>
            <a:noFill/>
          </a:ln>
          <a:effectLst/>
          <a:extLst/>
        </p:spPr>
        <p:txBody>
          <a:bodyPr wrap="square" lIns="90000" tIns="45709" rIns="35996" bIns="45709" rtlCol="0" anchor="ctr"/>
          <a:lstStyle/>
          <a:p>
            <a:pPr lvl="0" algn="ctr"/>
            <a:r>
              <a:rPr lang="en-GB" sz="2200" dirty="0" smtClean="0">
                <a:solidFill>
                  <a:schemeClr val="bg1"/>
                </a:solidFill>
              </a:rPr>
              <a:t>Effects of the revised </a:t>
            </a:r>
            <a:r>
              <a:rPr lang="en-GB" sz="2200" i="1" dirty="0" smtClean="0">
                <a:solidFill>
                  <a:schemeClr val="bg1"/>
                </a:solidFill>
              </a:rPr>
              <a:t>Conceptual Framework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911424" y="3789040"/>
            <a:ext cx="5184000" cy="648072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/>
              <a:t>Board and </a:t>
            </a:r>
            <a:r>
              <a:rPr lang="en-GB" sz="2000" dirty="0" smtClean="0"/>
              <a:t>IFRS Interpretations </a:t>
            </a:r>
            <a:r>
              <a:rPr lang="en-GB" sz="2000" dirty="0"/>
              <a:t>Committee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3432" y="4532927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Affects development of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Standards are interpreted in the context of the revised </a:t>
            </a:r>
            <a:r>
              <a:rPr lang="en-GB" sz="1800" i="1" dirty="0" smtClean="0"/>
              <a:t>Conceptual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Effective immediately</a:t>
            </a:r>
            <a:endParaRPr lang="en-GB" sz="1800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6240592" y="3789040"/>
            <a:ext cx="5184000" cy="648072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/>
              <a:t>Preparers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68008" y="4471952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Directly affects only those who develop accounting policies using the </a:t>
            </a:r>
            <a:r>
              <a:rPr lang="en-GB" sz="1800" i="1" dirty="0" smtClean="0"/>
              <a:t>Conceptual Framework</a:t>
            </a:r>
            <a:r>
              <a:rPr lang="en-GB" sz="1800" dirty="0" smtClean="0"/>
              <a:t> if no applicable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Effective 1 January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Indirectly affects through future </a:t>
            </a:r>
            <a:r>
              <a:rPr lang="en-GB" sz="1800" dirty="0" smtClean="0"/>
              <a:t>Standards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8911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Objective </a:t>
            </a:r>
            <a:r>
              <a:rPr lang="en-GB" dirty="0" smtClean="0"/>
              <a:t>of financial reporting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055440" y="3861048"/>
            <a:ext cx="5076000" cy="648071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marL="0" lvl="1" algn="ctr" defTabSz="711120">
              <a:lnSpc>
                <a:spcPct val="90000"/>
              </a:lnSpc>
              <a:spcAft>
                <a:spcPts val="0"/>
              </a:spcAft>
              <a:buClr>
                <a:schemeClr val="bg2"/>
              </a:buClr>
            </a:pPr>
            <a:r>
              <a:rPr lang="en-GB" sz="1800" kern="0" dirty="0" smtClean="0">
                <a:solidFill>
                  <a:schemeClr val="tx1"/>
                </a:solidFill>
                <a:latin typeface="Arial"/>
              </a:rPr>
              <a:t>prospects </a:t>
            </a:r>
            <a:r>
              <a:rPr lang="en-GB" sz="1800" kern="0" dirty="0">
                <a:solidFill>
                  <a:schemeClr val="tx1"/>
                </a:solidFill>
                <a:latin typeface="Arial"/>
              </a:rPr>
              <a:t>for future net cash inflows </a:t>
            </a:r>
            <a:r>
              <a:rPr lang="en-GB" sz="1800" kern="0" dirty="0" smtClean="0">
                <a:solidFill>
                  <a:schemeClr val="tx1"/>
                </a:solidFill>
                <a:latin typeface="Arial"/>
              </a:rPr>
              <a:t>to the entity</a:t>
            </a:r>
            <a:endParaRPr lang="en-GB" sz="180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04576" y="3861048"/>
            <a:ext cx="5076000" cy="645685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kern="0" dirty="0" smtClean="0">
                <a:solidFill>
                  <a:schemeClr val="tx1"/>
                </a:solidFill>
                <a:latin typeface="Arial"/>
              </a:rPr>
              <a:t>management’s </a:t>
            </a:r>
            <a:r>
              <a:rPr lang="en-GB" sz="1800" kern="0" dirty="0">
                <a:solidFill>
                  <a:schemeClr val="tx1"/>
                </a:solidFill>
                <a:latin typeface="Arial"/>
              </a:rPr>
              <a:t>stewardship of the entity’s </a:t>
            </a:r>
            <a:r>
              <a:rPr lang="en-GB" sz="1800" kern="0" dirty="0" smtClean="0">
                <a:solidFill>
                  <a:schemeClr val="tx1"/>
                </a:solidFill>
                <a:latin typeface="Arial"/>
              </a:rPr>
              <a:t>economic resources</a:t>
            </a:r>
            <a:endParaRPr lang="en-GB" sz="180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11424" y="1196752"/>
            <a:ext cx="10512000" cy="586246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Provide financial information useful </a:t>
            </a:r>
            <a:r>
              <a:rPr lang="en-GB" sz="2200" b="1" dirty="0" smtClean="0">
                <a:solidFill>
                  <a:schemeClr val="bg1"/>
                </a:solidFill>
              </a:rPr>
              <a:t>to users in </a:t>
            </a:r>
            <a:r>
              <a:rPr lang="en-GB" sz="2200" b="1" dirty="0">
                <a:solidFill>
                  <a:schemeClr val="bg1"/>
                </a:solidFill>
              </a:rPr>
              <a:t>making </a:t>
            </a:r>
            <a:r>
              <a:rPr lang="en-GB" sz="2200" b="1" dirty="0" smtClean="0">
                <a:solidFill>
                  <a:schemeClr val="bg1"/>
                </a:solidFill>
              </a:rPr>
              <a:t>decisions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55440" y="2564904"/>
            <a:ext cx="3348000" cy="504056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kern="0" dirty="0" smtClean="0">
                <a:solidFill>
                  <a:schemeClr val="tx1"/>
                </a:solidFill>
                <a:latin typeface="Arial"/>
                <a:ea typeface="+mn-ea"/>
              </a:rPr>
              <a:t>buying, holding </a:t>
            </a:r>
            <a:r>
              <a:rPr lang="en-GB" sz="1800" kern="0" dirty="0">
                <a:solidFill>
                  <a:schemeClr val="tx1"/>
                </a:solidFill>
                <a:latin typeface="Arial"/>
                <a:ea typeface="+mn-ea"/>
              </a:rPr>
              <a:t>or </a:t>
            </a:r>
            <a:r>
              <a:rPr lang="en-GB" sz="1800" kern="0" dirty="0" smtClean="0">
                <a:solidFill>
                  <a:schemeClr val="tx1"/>
                </a:solidFill>
                <a:latin typeface="Arial"/>
                <a:ea typeface="+mn-ea"/>
              </a:rPr>
              <a:t>selling</a:t>
            </a:r>
            <a:endParaRPr lang="en-GB" sz="1800" kern="0" dirty="0">
              <a:solidFill>
                <a:schemeClr val="tx1"/>
              </a:solidFill>
              <a:latin typeface="Arial"/>
              <a:ea typeface="+mn-ea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76192" y="2564904"/>
            <a:ext cx="3348000" cy="504056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kern="0" dirty="0" smtClean="0">
                <a:solidFill>
                  <a:schemeClr val="tx1"/>
                </a:solidFill>
                <a:latin typeface="Arial"/>
                <a:ea typeface="+mn-ea"/>
              </a:rPr>
              <a:t>providing </a:t>
            </a:r>
            <a:r>
              <a:rPr lang="en-GB" sz="1800" kern="0" dirty="0">
                <a:solidFill>
                  <a:schemeClr val="tx1"/>
                </a:solidFill>
                <a:latin typeface="Arial"/>
                <a:ea typeface="+mn-ea"/>
              </a:rPr>
              <a:t>or </a:t>
            </a:r>
            <a:r>
              <a:rPr lang="en-GB" sz="1800" kern="0" dirty="0" smtClean="0">
                <a:solidFill>
                  <a:schemeClr val="tx1"/>
                </a:solidFill>
                <a:latin typeface="Arial"/>
                <a:ea typeface="+mn-ea"/>
              </a:rPr>
              <a:t>settling </a:t>
            </a:r>
            <a:r>
              <a:rPr lang="en-GB" sz="1800" kern="0" dirty="0">
                <a:solidFill>
                  <a:schemeClr val="tx1"/>
                </a:solidFill>
                <a:latin typeface="Arial"/>
                <a:ea typeface="+mn-ea"/>
              </a:rPr>
              <a:t>loans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932576" y="2564904"/>
            <a:ext cx="3348000" cy="504056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kern="0" dirty="0" smtClean="0">
                <a:solidFill>
                  <a:schemeClr val="tx1"/>
                </a:solidFill>
                <a:latin typeface="Arial"/>
                <a:ea typeface="+mn-ea"/>
              </a:rPr>
              <a:t>voting </a:t>
            </a:r>
            <a:r>
              <a:rPr lang="en-GB" sz="1800" kern="0" dirty="0">
                <a:solidFill>
                  <a:schemeClr val="tx1"/>
                </a:solidFill>
                <a:latin typeface="Arial"/>
                <a:ea typeface="+mn-ea"/>
              </a:rPr>
              <a:t>and </a:t>
            </a:r>
            <a:r>
              <a:rPr lang="en-GB" sz="1800" kern="0" dirty="0" smtClean="0">
                <a:solidFill>
                  <a:schemeClr val="tx1"/>
                </a:solidFill>
                <a:latin typeface="Arial"/>
                <a:ea typeface="+mn-ea"/>
              </a:rPr>
              <a:t>influencing </a:t>
            </a:r>
            <a:r>
              <a:rPr lang="en-GB" sz="1800" kern="0" dirty="0">
                <a:solidFill>
                  <a:schemeClr val="tx1"/>
                </a:solidFill>
                <a:latin typeface="Arial"/>
                <a:ea typeface="+mn-ea"/>
              </a:rPr>
              <a:t>management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11424" y="4653136"/>
            <a:ext cx="10512000" cy="586246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To make </a:t>
            </a:r>
            <a:r>
              <a:rPr lang="en-GB" sz="2200" dirty="0" smtClean="0">
                <a:solidFill>
                  <a:schemeClr val="bg1"/>
                </a:solidFill>
              </a:rPr>
              <a:t>both these assessments, </a:t>
            </a:r>
            <a:r>
              <a:rPr lang="en-GB" sz="2200" dirty="0">
                <a:solidFill>
                  <a:schemeClr val="bg1"/>
                </a:solidFill>
              </a:rPr>
              <a:t>users need information </a:t>
            </a:r>
            <a:r>
              <a:rPr lang="en-GB" sz="2200" dirty="0" smtClean="0">
                <a:solidFill>
                  <a:schemeClr val="bg1"/>
                </a:solidFill>
              </a:rPr>
              <a:t>about both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11424" y="3212976"/>
            <a:ext cx="10512000" cy="586246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200" dirty="0" smtClean="0">
                <a:solidFill>
                  <a:schemeClr val="bg1"/>
                </a:solidFill>
              </a:rPr>
              <a:t>To make these decisions, users assess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1424" y="1916832"/>
            <a:ext cx="10512000" cy="586246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200" dirty="0" smtClean="0">
                <a:solidFill>
                  <a:schemeClr val="bg1"/>
                </a:solidFill>
              </a:rPr>
              <a:t>Users’ decisions involve decisions about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5440" y="5301208"/>
            <a:ext cx="5076000" cy="720080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marL="0" lvl="1" algn="ctr" defTabSz="711120">
              <a:lnSpc>
                <a:spcPct val="90000"/>
              </a:lnSpc>
              <a:spcAft>
                <a:spcPts val="0"/>
              </a:spcAft>
              <a:buClr>
                <a:schemeClr val="bg2"/>
              </a:buClr>
            </a:pPr>
            <a:r>
              <a:rPr lang="en-GB" sz="1800" kern="0" dirty="0" smtClean="0">
                <a:solidFill>
                  <a:schemeClr val="tx1"/>
                </a:solidFill>
                <a:latin typeface="Arial"/>
              </a:rPr>
              <a:t>economic resources, claims and changes in those resources and claims</a:t>
            </a:r>
            <a:endParaRPr lang="en-GB" sz="180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0016" y="5301208"/>
            <a:ext cx="5076000" cy="720080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marL="0" lvl="1" algn="ctr" defTabSz="711120">
              <a:lnSpc>
                <a:spcPct val="90000"/>
              </a:lnSpc>
              <a:spcAft>
                <a:spcPts val="0"/>
              </a:spcAft>
              <a:buClr>
                <a:schemeClr val="bg2"/>
              </a:buClr>
            </a:pPr>
            <a:r>
              <a:rPr lang="en-GB" sz="1800" kern="0" dirty="0">
                <a:solidFill>
                  <a:schemeClr val="tx1"/>
                </a:solidFill>
                <a:latin typeface="Arial"/>
              </a:rPr>
              <a:t>h</a:t>
            </a:r>
            <a:r>
              <a:rPr lang="en-GB" sz="1800" kern="0" dirty="0" smtClean="0">
                <a:solidFill>
                  <a:schemeClr val="tx1"/>
                </a:solidFill>
                <a:latin typeface="Arial"/>
              </a:rPr>
              <a:t>ow efficiently and effectively management has discharged its responsibilities </a:t>
            </a:r>
            <a:endParaRPr lang="en-GB" sz="1800" kern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700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Qualitative </a:t>
            </a:r>
            <a:r>
              <a:rPr lang="en-GB" dirty="0"/>
              <a:t>characteristics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11424" y="2060848"/>
            <a:ext cx="5184000" cy="684000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200" b="1" kern="0" dirty="0">
                <a:solidFill>
                  <a:schemeClr val="tx1"/>
                </a:solidFill>
                <a:latin typeface="Arial"/>
                <a:ea typeface="+mn-ea"/>
              </a:rPr>
              <a:t>Relevance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55440" y="2852936"/>
            <a:ext cx="4824536" cy="69379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marL="285750" lvl="1" indent="-285750" defTabSz="711120">
              <a:lnSpc>
                <a:spcPct val="90000"/>
              </a:lnSpc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1800" kern="0" dirty="0" smtClean="0">
                <a:solidFill>
                  <a:schemeClr val="tx1"/>
                </a:solidFill>
                <a:latin typeface="Arial"/>
              </a:rPr>
              <a:t>Information is relevant if it is capable of making a difference to the decisions made by users</a:t>
            </a:r>
            <a:endParaRPr lang="en-GB" sz="180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40016" y="2060848"/>
            <a:ext cx="5184000" cy="684000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2200" b="1" kern="0" dirty="0">
                <a:solidFill>
                  <a:schemeClr val="tx1"/>
                </a:solidFill>
                <a:latin typeface="Arial"/>
                <a:ea typeface="+mn-ea"/>
              </a:rPr>
              <a:t>Faithful representation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11424" y="1268760"/>
            <a:ext cx="10512000" cy="648000"/>
          </a:xfrm>
          <a:prstGeom prst="roundRect">
            <a:avLst/>
          </a:prstGeom>
          <a:solidFill>
            <a:srgbClr val="8DA381"/>
          </a:solidFill>
          <a:ln w="25400" cap="flat" cmpd="sng" algn="ctr">
            <a:solidFill>
              <a:srgbClr val="8DA381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200" b="1" dirty="0" smtClean="0">
                <a:solidFill>
                  <a:schemeClr val="bg1"/>
                </a:solidFill>
              </a:rPr>
              <a:t>Fundamental qualitative characteristics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11424" y="3717032"/>
            <a:ext cx="10512000" cy="584826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lvl="2" algn="ctr" defTabSz="711120">
              <a:lnSpc>
                <a:spcPct val="90000"/>
              </a:lnSpc>
              <a:spcAft>
                <a:spcPts val="0"/>
              </a:spcAft>
            </a:pPr>
            <a:r>
              <a:rPr lang="en-GB" sz="2000" b="1" dirty="0">
                <a:solidFill>
                  <a:schemeClr val="bg1"/>
                </a:solidFill>
              </a:rPr>
              <a:t>Enhancing characteristics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11424" y="5301208"/>
            <a:ext cx="10512000" cy="56753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lvl="2" algn="ctr" defTabSz="711120">
              <a:lnSpc>
                <a:spcPct val="90000"/>
              </a:lnSpc>
              <a:spcAft>
                <a:spcPts val="0"/>
              </a:spcAft>
            </a:pPr>
            <a:r>
              <a:rPr lang="en-GB" sz="2000" b="1" dirty="0">
                <a:solidFill>
                  <a:schemeClr val="bg1"/>
                </a:solidFill>
              </a:rPr>
              <a:t>Cost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constraint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12024" y="2852936"/>
            <a:ext cx="4680520" cy="67550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marL="342900" indent="-342900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kern="0" dirty="0" smtClean="0">
                <a:solidFill>
                  <a:schemeClr val="tx1"/>
                </a:solidFill>
                <a:latin typeface="Arial"/>
              </a:rPr>
              <a:t>Information must faithfully represent the substance of what it purports to represent</a:t>
            </a:r>
            <a:endParaRPr lang="en-GB" sz="180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40016" y="4437112"/>
            <a:ext cx="2520000" cy="640064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kern="0" dirty="0" smtClean="0">
                <a:solidFill>
                  <a:schemeClr val="tx1"/>
                </a:solidFill>
                <a:latin typeface="Arial"/>
              </a:rPr>
              <a:t>Timeliness</a:t>
            </a:r>
            <a:endParaRPr lang="en-GB" sz="180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04312" y="4437112"/>
            <a:ext cx="2520000" cy="640064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kern="0" dirty="0" err="1" smtClean="0">
                <a:solidFill>
                  <a:schemeClr val="tx1"/>
                </a:solidFill>
                <a:latin typeface="Arial"/>
              </a:rPr>
              <a:t>Understandability</a:t>
            </a:r>
            <a:endParaRPr lang="en-GB" sz="180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5720" y="4437112"/>
            <a:ext cx="2520000" cy="640064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kern="0" dirty="0" smtClean="0">
                <a:solidFill>
                  <a:schemeClr val="tx1"/>
                </a:solidFill>
                <a:latin typeface="Arial"/>
              </a:rPr>
              <a:t>Verifiability</a:t>
            </a:r>
            <a:endParaRPr lang="en-GB" sz="180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11424" y="4437112"/>
            <a:ext cx="2520000" cy="640064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</a:ln>
          <a:effectLst/>
        </p:spPr>
        <p:txBody>
          <a:bodyPr spcFirstLastPara="0" vert="horz" wrap="square" lIns="72000" tIns="72000" rIns="72000" bIns="72000" numCol="1" spcCol="1270" rtlCol="0" anchor="ctr" anchorCtr="0">
            <a:noAutofit/>
          </a:bodyPr>
          <a:lstStyle/>
          <a:p>
            <a:pPr algn="ctr" defTabSz="11112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GB" sz="1800" kern="0" dirty="0" smtClean="0">
                <a:solidFill>
                  <a:schemeClr val="tx1"/>
                </a:solidFill>
                <a:latin typeface="Arial"/>
              </a:rPr>
              <a:t>Comparability</a:t>
            </a:r>
            <a:endParaRPr lang="en-GB" sz="1800" kern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1888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Clarifying aspects of faithful representation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055440" y="1268760"/>
            <a:ext cx="10512000" cy="1296144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271464" y="1412776"/>
            <a:ext cx="3024336" cy="936104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4F70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Prudence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056608" y="2708920"/>
            <a:ext cx="10512000" cy="1512168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3832" y="134076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Exercise of caution under conditions of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Does not allow for overstatement or understatement of assets, liabilities, income or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Supports neutrality </a:t>
            </a:r>
            <a:endParaRPr lang="en-GB" sz="180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271464" y="2996952"/>
            <a:ext cx="3024336" cy="936104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4F70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Measurement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uncertainty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3832" y="2708920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Arises when monetary amounts cannot be observed directly and need to be estimated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Does not prevent information from being useful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If very high, may affect whether a sufficiently faithful representation can be achieved</a:t>
            </a:r>
            <a:endParaRPr lang="en-GB" sz="180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1055440" y="4365104"/>
            <a:ext cx="10512000" cy="1584176"/>
          </a:xfrm>
          <a:prstGeom prst="roundRect">
            <a:avLst/>
          </a:prstGeom>
          <a:noFill/>
          <a:ln w="12700" cap="flat" cmpd="sng" algn="ctr">
            <a:solidFill>
              <a:srgbClr val="8DA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271464" y="4653136"/>
            <a:ext cx="3024336" cy="936104"/>
          </a:xfrm>
          <a:prstGeom prst="roundRect">
            <a:avLst/>
          </a:prstGeom>
          <a:solidFill>
            <a:srgbClr val="8DA381"/>
          </a:solidFill>
          <a:ln w="9525" cap="flat" cmpd="sng" algn="ctr">
            <a:solidFill>
              <a:srgbClr val="4F703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Substance over form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3832" y="4460919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Economic substance of the underlying economic phenomenon is normally the </a:t>
            </a:r>
            <a:r>
              <a:rPr lang="en-GB" sz="1800" dirty="0"/>
              <a:t>same as the legal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If not, need to represent the substance to provide faithful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11736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5F6062"/>
      </a:dk1>
      <a:lt1>
        <a:srgbClr val="FFFFFF"/>
      </a:lt1>
      <a:dk2>
        <a:srgbClr val="000000"/>
      </a:dk2>
      <a:lt2>
        <a:srgbClr val="808080"/>
      </a:lt2>
      <a:accent1>
        <a:srgbClr val="4184A9"/>
      </a:accent1>
      <a:accent2>
        <a:srgbClr val="333399"/>
      </a:accent2>
      <a:accent3>
        <a:srgbClr val="FFFFFF"/>
      </a:accent3>
      <a:accent4>
        <a:srgbClr val="505153"/>
      </a:accent4>
      <a:accent5>
        <a:srgbClr val="B0C2D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4A9"/>
        </a:solidFill>
        <a:ln w="9525" cap="flat" cmpd="sng" algn="ctr">
          <a:solidFill>
            <a:srgbClr val="5F606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184A9"/>
        </a:solidFill>
        <a:ln w="9525" cap="flat" cmpd="sng" algn="ctr">
          <a:solidFill>
            <a:srgbClr val="5F606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 template update FC">
  <a:themeElements>
    <a:clrScheme name="Default Design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werpoint template update FC">
  <a:themeElements>
    <a:clrScheme name="Default Design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owerpoint template update FC">
  <a:themeElements>
    <a:clrScheme name="Default Design 15">
      <a:dk1>
        <a:srgbClr val="5F6062"/>
      </a:dk1>
      <a:lt1>
        <a:srgbClr val="FFFFFF"/>
      </a:lt1>
      <a:dk2>
        <a:srgbClr val="1D3766"/>
      </a:dk2>
      <a:lt2>
        <a:srgbClr val="B31E3B"/>
      </a:lt2>
      <a:accent1>
        <a:srgbClr val="4184A9"/>
      </a:accent1>
      <a:accent2>
        <a:srgbClr val="B3AA7E"/>
      </a:accent2>
      <a:accent3>
        <a:srgbClr val="FFFFFF"/>
      </a:accent3>
      <a:accent4>
        <a:srgbClr val="505153"/>
      </a:accent4>
      <a:accent5>
        <a:srgbClr val="B0C2D1"/>
      </a:accent5>
      <a:accent6>
        <a:srgbClr val="A29A72"/>
      </a:accent6>
      <a:hlink>
        <a:srgbClr val="CE7019"/>
      </a:hlink>
      <a:folHlink>
        <a:srgbClr val="8DA38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4184A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anchor="ctr"/>
      <a:lstStyle>
        <a:defPPr algn="ctr">
          <a:defRPr sz="2400" dirty="0">
            <a:solidFill>
              <a:schemeClr val="bg1"/>
            </a:solidFill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5F6062"/>
        </a:dk1>
        <a:lt1>
          <a:srgbClr val="FFFFFF"/>
        </a:lt1>
        <a:dk2>
          <a:srgbClr val="1D3766"/>
        </a:dk2>
        <a:lt2>
          <a:srgbClr val="B31E3B"/>
        </a:lt2>
        <a:accent1>
          <a:srgbClr val="4184A9"/>
        </a:accent1>
        <a:accent2>
          <a:srgbClr val="B3AA7E"/>
        </a:accent2>
        <a:accent3>
          <a:srgbClr val="FFFFFF"/>
        </a:accent3>
        <a:accent4>
          <a:srgbClr val="505153"/>
        </a:accent4>
        <a:accent5>
          <a:srgbClr val="B0C2D1"/>
        </a:accent5>
        <a:accent6>
          <a:srgbClr val="A29A72"/>
        </a:accent6>
        <a:hlink>
          <a:srgbClr val="CE7019"/>
        </a:hlink>
        <a:folHlink>
          <a:srgbClr val="8DA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-IASB_PPT_template_2010 1">
        <a:dk1>
          <a:srgbClr val="5F6062"/>
        </a:dk1>
        <a:lt1>
          <a:srgbClr val="FFFFFF"/>
        </a:lt1>
        <a:dk2>
          <a:srgbClr val="78496A"/>
        </a:dk2>
        <a:lt2>
          <a:srgbClr val="B31E3B"/>
        </a:lt2>
        <a:accent1>
          <a:srgbClr val="4F7033"/>
        </a:accent1>
        <a:accent2>
          <a:srgbClr val="7EB0CD"/>
        </a:accent2>
        <a:accent3>
          <a:srgbClr val="FFFFFF"/>
        </a:accent3>
        <a:accent4>
          <a:srgbClr val="505153"/>
        </a:accent4>
        <a:accent5>
          <a:srgbClr val="B2BBAD"/>
        </a:accent5>
        <a:accent6>
          <a:srgbClr val="729FBA"/>
        </a:accent6>
        <a:hlink>
          <a:srgbClr val="B3AA7E"/>
        </a:hlink>
        <a:folHlink>
          <a:srgbClr val="CE7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97e69578-d212-4a04-b511-dd88022f0aa4">Brand management</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7C73B059E1AB46B769DAC970D24AFB" ma:contentTypeVersion="0" ma:contentTypeDescription="Create a new document." ma:contentTypeScope="" ma:versionID="f0ade8cab0ca63fde413f2df7afcb46c">
  <xsd:schema xmlns:xsd="http://www.w3.org/2001/XMLSchema" xmlns:xs="http://www.w3.org/2001/XMLSchema" xmlns:p="http://schemas.microsoft.com/office/2006/metadata/properties" xmlns:ns2="97e69578-d212-4a04-b511-dd88022f0aa4" targetNamespace="http://schemas.microsoft.com/office/2006/metadata/properties" ma:root="true" ma:fieldsID="16194d1647a7c7019a651f2f4b8cf25d" ns2:_="">
    <xsd:import namespace="97e69578-d212-4a04-b511-dd88022f0aa4"/>
    <xsd:element name="properties">
      <xsd:complexType>
        <xsd:sequence>
          <xsd:element name="documentManagement">
            <xsd:complexType>
              <xsd:all>
                <xsd:element ref="ns2: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69578-d212-4a04-b511-dd88022f0aa4" elementFormDefault="qualified">
    <xsd:import namespace="http://schemas.microsoft.com/office/2006/documentManagement/types"/>
    <xsd:import namespace="http://schemas.microsoft.com/office/infopath/2007/PartnerControls"/>
    <xsd:element name="Category" ma:index="2" ma:displayName="Category" ma:format="Dropdown" ma:internalName="Category">
      <xsd:simpleType>
        <xsd:restriction base="dms:Choice">
          <xsd:enumeration value="Brand management"/>
          <xsd:enumeration value="Intranet training and development"/>
          <xsd:enumeration value="Media relations"/>
          <xsd:enumeration value="Online content management"/>
          <xsd:enumeration value="Resources for technical staff"/>
          <xsd:enumeration value="Stakeholder engagement"/>
          <xsd:enumeration value="Website rebuild projec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C1C67C-BA76-4DE4-85E8-93E713321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1FACBB-7ED7-40EF-86F3-418D431DC4DA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7e69578-d212-4a04-b511-dd88022f0aa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C463A62-1A16-42CE-B415-A150D0F5C7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e69578-d212-4a04-b511-dd88022f0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Presentation1_APPROVED</Template>
  <TotalTime>9375</TotalTime>
  <Words>1058</Words>
  <Application>Microsoft Office PowerPoint</Application>
  <PresentationFormat>Widescreen</PresentationFormat>
  <Paragraphs>164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Wingdings</vt:lpstr>
      <vt:lpstr>ヒラギノ角ゴ ProN W3</vt:lpstr>
      <vt:lpstr>ヒラギノ角ゴ ProN W6</vt:lpstr>
      <vt:lpstr>Office Theme</vt:lpstr>
      <vt:lpstr>Powerpoint template update FC</vt:lpstr>
      <vt:lpstr>1_Powerpoint template update FC</vt:lpstr>
      <vt:lpstr>2_Powerpoint template update FC</vt:lpstr>
      <vt:lpstr>6_Office Theme</vt:lpstr>
      <vt:lpstr>Conceptual Framework for Financial Reporting  Live webinar Introducing the revised Conceptual Framework</vt:lpstr>
      <vt:lpstr>Before we start</vt:lpstr>
      <vt:lpstr>Agenda</vt:lpstr>
      <vt:lpstr>What is the Conceptual Framework?</vt:lpstr>
      <vt:lpstr>Why did we revise the Conceptual Framework?</vt:lpstr>
      <vt:lpstr>Effects of the revised Conceptual Framework</vt:lpstr>
      <vt:lpstr> Objective of financial reporting</vt:lpstr>
      <vt:lpstr> Qualitative characteristics</vt:lpstr>
      <vt:lpstr>Clarifying aspects of faithful representation</vt:lpstr>
      <vt:lpstr>Elements of financial statements— assets, liabilities and equity</vt:lpstr>
      <vt:lpstr>Elements of financial statements— income and expenses</vt:lpstr>
      <vt:lpstr>Recognition</vt:lpstr>
      <vt:lpstr>Measurement</vt:lpstr>
      <vt:lpstr>Profit or loss and OCI</vt:lpstr>
      <vt:lpstr>Q&amp;A</vt:lpstr>
      <vt:lpstr>PowerPoint Presentation</vt:lpstr>
    </vt:vector>
  </TitlesOfParts>
  <Company>IFRS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/ divider screen title</dc:title>
  <dc:creator>Corr, Fionnuala</dc:creator>
  <cp:lastModifiedBy>jvoilo@iasbint.com</cp:lastModifiedBy>
  <cp:revision>569</cp:revision>
  <cp:lastPrinted>2018-04-17T11:17:21Z</cp:lastPrinted>
  <dcterms:created xsi:type="dcterms:W3CDTF">2016-03-14T17:31:13Z</dcterms:created>
  <dcterms:modified xsi:type="dcterms:W3CDTF">2018-04-17T13:55:36Z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0x0101009F7C73B059E1AB46B769DAC970D24AFB</vt:lpwstr>
  </property>
</Properties>
</file>