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4"/>
    <p:sldMasterId id="2147483681" r:id="rId5"/>
    <p:sldMasterId id="2147483648" r:id="rId6"/>
  </p:sldMasterIdLst>
  <p:notesMasterIdLst>
    <p:notesMasterId r:id="rId43"/>
  </p:notesMasterIdLst>
  <p:sldIdLst>
    <p:sldId id="2145707503" r:id="rId7"/>
    <p:sldId id="2145707340" r:id="rId8"/>
    <p:sldId id="2145707175" r:id="rId9"/>
    <p:sldId id="2145707222" r:id="rId10"/>
    <p:sldId id="2145707333" r:id="rId11"/>
    <p:sldId id="2145707334" r:id="rId12"/>
    <p:sldId id="2145707502" r:id="rId13"/>
    <p:sldId id="2145707335" r:id="rId14"/>
    <p:sldId id="2145707336" r:id="rId15"/>
    <p:sldId id="2145707320" r:id="rId16"/>
    <p:sldId id="2145707232" r:id="rId17"/>
    <p:sldId id="2145707289" r:id="rId18"/>
    <p:sldId id="2145707288" r:id="rId19"/>
    <p:sldId id="2145707190" r:id="rId20"/>
    <p:sldId id="2145707293" r:id="rId21"/>
    <p:sldId id="2145707294" r:id="rId22"/>
    <p:sldId id="2145707203" r:id="rId23"/>
    <p:sldId id="2145707338" r:id="rId24"/>
    <p:sldId id="2145707456" r:id="rId25"/>
    <p:sldId id="2145707325" r:id="rId26"/>
    <p:sldId id="2145707285" r:id="rId27"/>
    <p:sldId id="2145707458" r:id="rId28"/>
    <p:sldId id="2145707308" r:id="rId29"/>
    <p:sldId id="2145707278" r:id="rId30"/>
    <p:sldId id="2145707282" r:id="rId31"/>
    <p:sldId id="2145707443" r:id="rId32"/>
    <p:sldId id="2145707300" r:id="rId33"/>
    <p:sldId id="2145707467" r:id="rId34"/>
    <p:sldId id="2145707469" r:id="rId35"/>
    <p:sldId id="2145707373" r:id="rId36"/>
    <p:sldId id="2145707464" r:id="rId37"/>
    <p:sldId id="2145707311" r:id="rId38"/>
    <p:sldId id="2145707501" r:id="rId39"/>
    <p:sldId id="2145707504" r:id="rId40"/>
    <p:sldId id="2145707460" r:id="rId41"/>
    <p:sldId id="2145707468" r:id="rId42"/>
  </p:sldIdLst>
  <p:sldSz cx="12192000" cy="6858000"/>
  <p:notesSz cx="6792913" cy="9925050"/>
  <p:embeddedFontLst>
    <p:embeddedFont>
      <p:font typeface="프리젠테이션 2 ExtraLight" pitchFamily="2" charset="-127"/>
      <p:regular r:id="rId44"/>
    </p:embeddedFont>
    <p:embeddedFont>
      <p:font typeface="프리젠테이션 4 Regular" pitchFamily="2" charset="-127"/>
      <p:regular r:id="rId45"/>
    </p:embeddedFont>
    <p:embeddedFont>
      <p:font typeface="프리젠테이션 5 Medium" pitchFamily="2" charset="-127"/>
      <p:regular r:id="rId46"/>
    </p:embeddedFont>
    <p:embeddedFont>
      <p:font typeface="프리젠테이션 7 Bold" pitchFamily="2" charset="-127"/>
      <p:bold r:id="rId47"/>
    </p:embeddedFont>
    <p:embeddedFont>
      <p:font typeface="프리젠테이션 8 ExtraBold" pitchFamily="2" charset="-127"/>
      <p:bold r:id="rId48"/>
    </p:embeddedFont>
    <p:embeddedFont>
      <p:font typeface="Inter" panose="020B0502030000000004" pitchFamily="34" charset="0"/>
      <p:regular r:id="rId49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  <p15:guide id="5" pos="619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70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2" pos="2140" userDrawn="1">
          <p15:clr>
            <a:srgbClr val="A4A3A4"/>
          </p15:clr>
        </p15:guide>
        <p15:guide id="3" orient="horz" pos="312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33D70C-785C-7234-ADCB-009BAE6E65DF}" name="Clark-Maxwell, Caroline" initials="CMC" userId="S::cclark-maxwell@ifrs.org::66701593-833f-45da-b85a-888e0c21aac3" providerId="AD"/>
  <p188:author id="{A401490E-1A76-E55D-66FA-40CEAF4F163F}" name="Abeywardana, Ravi" initials="AR" userId="S::rabeywardana@ifrs.org::0013dd51-3914-4373-90a2-d34c3fd3fa2b" providerId="AD"/>
  <p188:author id="{88B17240-7EB6-5318-F5F3-B102334CB1E5}" name="Andrew Smith" initials="AS" userId="S::andrew.smith@ifrs.org::4f7a0248-d0db-47a1-8702-e04908eae777" providerId="AD"/>
  <p188:author id="{3C35D948-5AF4-20E1-34D4-97703FCC38AA}" name="Jadeja, Sundip" initials="SJ" userId="S::sjadeja@ifrs.org::d95dfe98-852d-4ae0-8a8c-86a7c02c23b0" providerId="AD"/>
  <p188:author id="{C1850567-08E0-5207-B0AD-D7D1C8C4D2B5}" name="Lloyd, Sue" initials="LS" userId="S::slloyd@ifrs.org::711c6b75-815c-4091-8c4a-9f535cd5b684" providerId="AD"/>
  <p188:author id="{8F4BF573-22BB-BE3A-5AE4-82EDB19AF53B}" name="Ravelli, Roberta" initials="RR" userId="S::rravelli@ifrs.org::f28d013d-b5ca-4ce6-90bf-f72e3f492853" providerId="AD"/>
  <p188:author id="{098E22AF-5F06-AD23-888E-A79C77A7FD4C}" name="Juliet Markham" initials="JM" userId="S::juliet.markham@ifrs.org::d464efd6-ccc3-4612-b733-16434e6f6ed1" providerId="AD"/>
  <p188:author id="{64D671E6-B4ED-8BC8-57D4-CC91674C8E30}" name="Wilson, Stephanie" initials="WS" userId="S::swilson@ifrs.org::7840bf83-c89c-4b09-bc16-0d6454409b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1"/>
    <a:srgbClr val="1A99D2"/>
    <a:srgbClr val="BF4B62"/>
    <a:srgbClr val="5D5B5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3E23A-6A79-43D0-A24E-75111FF9C589}" v="2" dt="2024-07-23T14:50:25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90" autoAdjust="0"/>
  </p:normalViewPr>
  <p:slideViewPr>
    <p:cSldViewPr snapToGrid="0" showGuides="1">
      <p:cViewPr varScale="1">
        <p:scale>
          <a:sx n="86" d="100"/>
          <a:sy n="86" d="100"/>
        </p:scale>
        <p:origin x="1434" y="96"/>
      </p:cViewPr>
      <p:guideLst>
        <p:guide pos="3840"/>
        <p:guide orient="horz" pos="2160"/>
        <p:guide orient="horz" pos="845"/>
        <p:guide orient="horz" pos="1457"/>
        <p:guide pos="619"/>
        <p:guide orient="horz" pos="3997"/>
        <p:guide pos="70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37" y="21"/>
      </p:cViewPr>
      <p:guideLst>
        <p:guide pos="2140"/>
        <p:guide orient="horz"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3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795F1-613A-49F2-B76E-915CFB99D6D8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68821-A033-49E9-98A0-3E85B8B8C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8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68821-A033-49E9-98A0-3E85B8B8C8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6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이어서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기반이 되는 기준인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 </a:t>
            </a:r>
            <a:r>
              <a:rPr lang="ko-KR" altLang="en-US" sz="1800" i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관련 재무정보 공시를 위한 일반 요구사항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개요를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설명드리겠습니다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9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장표에서는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포괄적이고 기반이 되는 기준인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핵심 개념을 설명합니다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투자자가 기업에 대한 자원 제공과 관련한 의사결정을 할 때 유용한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기업의 지속가능성과 관련된 위험 및 기회에 대한 정보를 기업이 공시하기 위한 포괄적인 요구사항을 규정합니다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여기서 말하는 위험 및 기회는 투자자가 관심 가질 만한 것들을 의미합니다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영향 받을 수 있는 모든 위험 및 기회를 의미하는 것이 아닙니다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-1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기업 전망에 영향을 미칠 것으로 합리적으로 예상할 수 있는 위험 및 기회를 지칭함으로써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목적을 설명합니다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여기에서 기업 전망이란 단기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중기 또는 장기에 걸친 기업의 현금흐름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자금조달 접근성 또는 자본비용을 의미합니다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관련 공시는 재무제표와 연계되고 함께 고려될 수 있도록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일반목적재무보고서의 일부로 공시됩니다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정보의 내용과 표현에 대한 일반적인 요구사항을 규정합니다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 전체 지속가능성 관련 재무공시의 핵심요소를 포함하므로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 세계 자본시장의 요구를 충족하기 위한 지속가능성 관련 재무공시의 포괄적인 기준선을 수립합니다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지속가능성에 대한 정보를 제공할 때는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언제나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아키텍쳐를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적용합니다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아키텍쳐는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권고안을 사용하는 전 세계 많은 기업에 의해 이미 사용되고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기업이 자신의 사업을 보다 잘 설명하는 보고에 집중할 수 있도록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기업에게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산업기반 공시를 제공할 것을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기업이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에서 다뤄지는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외 지속가능성 관련 위험 및 기회에 관한 정보를 식별하는 데 돕기 위해 다른 지침의 원천을 참조하고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예를 들어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SASB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일반적으로 인정된 회계원칙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(GAAP)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과 함께 사용할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회계기준의 개념을 기반으로 고안되어 재무제표와의 연계성을 구축하고 총체적인 보고 패키지를 제공합니다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en-US" sz="1000" dirty="0">
              <a:cs typeface="Calibri" panose="020F0502020204030204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1000" dirty="0">
              <a:cs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8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우리는 지속가능성 관련 정보가 투자자에게 왜 중요한지를 명확히 알아야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지속가능성 관련 위험 및 기회에 대한 정보는 투자자에게 유용하다고 설명합니다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단기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중기 및 장기에 걸쳐 현금흐름을 창출하는 기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업의 능력은 기업 및 그 가치사슬 전반에 걸친 이해관계자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사회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경제 및 자연환경 간의 상호작용과 </a:t>
            </a:r>
            <a:r>
              <a:rPr lang="ko-KR" altLang="en-US" sz="1800" kern="0" spc="-3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불가분하게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연계되어 있기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때문입니다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tabLst>
                <a:tab pos="762000" algn="l"/>
                <a:tab pos="1016000" algn="l"/>
                <a:tab pos="1270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기업과 그 가치사슬 전반에 걸친 자원 및 관계는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상호의존적인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시스템을 형성하며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그 시스템 내에서 운영됩니다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그러한 자원 및 관계에 대한 기업의 의존성과 임팩트는 기업에 지속가능성 관련 위험 및 기회를 야기합니다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통합보고프레임워크의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개념을 기반으로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통합보고프레임워크는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기업이 다양한 자원 및 관계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재무적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사회적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인적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자연자본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 어떻게 의존하고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활용하며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임팩트를 미치는지를 설명하는 데 지원합니다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이를 통해 기업은 투자자를 위해 시간이 지남에 따라 가치를 창출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보존 또는 약화시킬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18D8-6F7A-A34C-9602-C38B02F3D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57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0"/>
            <a:ext cx="5954713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이어서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중요한 정보에 대해 어떻게 설명하는지 살펴보겠습니다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기업 전망에 영향을 미칠 것으로 합리적으로 예상할 수 있는 지속가능성 관련 위험 및 기회를 식별해야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위험 및 기회에 대해 제공하는 정보는 투자자의 의사결정 수요를 충족하는 정보입니다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따라서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기업 전망에 영향을 미칠 것으로 합리적으로 예상할 수 있는 지속가능성 관련 위험 및 기회에 대한 </a:t>
            </a:r>
            <a:r>
              <a:rPr lang="ko-KR" altLang="en-US" sz="1800" u="sng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프리젠테이션 4 Regular" pitchFamily="2" charset="-127"/>
                <a:ea typeface="프리젠테이션 4 Regular" pitchFamily="2" charset="-127"/>
              </a:rPr>
              <a:t>중요한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정보를 공시하도록 명시적으로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 사용된 중요한 정보의 정의는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회계기준의 정의에 근거하며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이와 일관됩니다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중요한 정보는 누락되거나 잘못 기재되거나 다른 정보에 의해 불분명해지는 경우 투자자의 의사결정에</a:t>
            </a:r>
            <a:r>
              <a:rPr lang="ko-KR" altLang="en-US" sz="1800" b="1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 </a:t>
            </a:r>
            <a:r>
              <a:rPr lang="ko-KR" altLang="en-US" sz="1800" u="sng" kern="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프리젠테이션 4 Regular" pitchFamily="2" charset="-127"/>
                <a:ea typeface="프리젠테이션 4 Regular" pitchFamily="2" charset="-127"/>
              </a:rPr>
              <a:t>영향을 미칠 것으로 합리적으로 예상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할 수 있는 정보를 의미합니다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-1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다시 말해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기업이 투자자에게 중요한 정보를 제공될 수 있도록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관련 공시를 요구하고자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en-GB" sz="1000" dirty="0">
              <a:effectLst/>
              <a:ea typeface="Calibri" panose="020F0502020204030204" pitchFamily="34" charset="0"/>
              <a:cs typeface="Calibri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1000" dirty="0"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GB" sz="1000" dirty="0">
              <a:cs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66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464985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다음으로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에서 연계된 정보에 대해 어떻게 설명하고 있는지 살펴보겠습니다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투자자가 연계된 정보를 이해할 수 있게 하는 정보를 제공하도록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여기에는 다양한 지속가능성 관련 위험 및 기회 간의 연계성이 포함됩니다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관련 재무공시 내에서의 연계성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거버넌스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전략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위험관리 및 지표 및 목표에 대한 핵심요소 간 연계성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도 포함됩니다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이에 대해서는 곧이어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설명드리겠습니다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관련 재무공시 및 일반목적재무보고서의 다른 부분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재무제표 포함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간의 연계성도 포함됩니다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연계성에 대한 이해를 돕기 위해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지속가능성 관련 재무공시를 관련 재무제표와 동일한 보고기업 및 동일한 보고기간에 대해 작성할 것도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더불어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공시는 재무제표와 동시에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일반목적재무보고서의 일부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재무제표 포함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로서 제공되어야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지속가능성 관련 재무공시를 준비할 때 가능한 한 재무제표 상 대응되는 데이터 및 가정과 일관되는 데이터 및 가정을 사용할 것을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사용된 데이터 및 가정 사이의 유의적인 차이에 대한 정보도 공시해야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보고기간 동안 지속가능성 관련 위험 및 기회가 기업의 재무상태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재무성과 및 현금흐름에 어떠한 영향을 미쳤는지를 식별할 것을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모든 것은 재무제표 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적용하여 산출된 지속가능성 정보 패키지가 투자자에게 유용한 정보를 제공할 수 있도록 하기 위해 고안되었습니다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C2CD2-D0D8-4C52-BF51-4723027C68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38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지속가능성 관련 위험 및 기회에 대한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거버넌스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전략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위험관리 및 지표 및 목표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 관한 공시를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핵심요소의 영역은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권고안과 일치하며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외 지속가능성 관련 위험 및 기회까지 포함하여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구조를 확장합니다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거버넌스에서는 투자자가 기업이 지속가능성 관련 위험 및 기회를 모니터링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관리 및 감독하기 위해 사용하는 거버넌스 프로세스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통제 및 절차를 이해할 수 있도록 하는 정보를 다룹니다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전략에서는 투자자가 지속가능성 관련 위험 및 기회를 관리하기 위한 기업의 전략을 이해할 수 있도록 하는 정보를 다룹니다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위험관리에서는 투자자가 기업이 지속가능성 관련 위험 및 기회를 식별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평가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우선순위 설정 및 모니터링하는 프로세스를 이해할 수 있도록 하는 정보를 다룹니다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지표 및 목표에서는 투자자가 지속가능성 관련 위험 및 기회와 관련된 기업의 성과를 이해할 수 있도록 하는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정보를 다룹니다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여기에는 기업이 설정한 목표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그리고 법률이나 규제에 따라 충족해야 하는 목표에 대한 진척도가 포함됩니다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-1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4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464985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기업 전망에 영향을 미칠 것으로 합리적으로 예상할 수 있는 모든 지속가능성 관련 위험 및 기회에 대한 중요한 정보를 제공하도록 요구하는 반면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기후 관련 공시에 대한 요구사항을 규정합니다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그렇다면 기후 외 위험 및 기회는 어떻게 다루어야 할까요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?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이러한 위험 및 기회를 식별하고 이에 대한 공시를 지원하는 지침의 원천을 제시합니다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우선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외 지속가능성 관련 위험 및 기회를 식별할 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SASB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반드시 고려해야 한다고 명시하고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더불어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물 및 생물다양성 관련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CDSB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프레임워크 적용지침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산업 관행 및 투자자에 중점을 둔 다른 기준제정기구의 자료를 고려할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정보를 제공할 지속가능성 관련 위험 및 기회를 식별하면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기업이 공시할 정보를 식별하는 데 지원합니다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다시 한번 기업이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SASB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고려할 것을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더불어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앞서 언급된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CDSB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프레임워크 적용지침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산업 관행 및 다른 투자자 중심의 기준제정기구가 발행한 자료는 물론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GRI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및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유럽지속가능성보고기준도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투자자의 정보수요를 충족하는 범위 내에서 고려할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요약하자면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기업이 투자자에게 모든 중요한 지속가능성 위험 및 기회에 대한 보고를 용이하게 할 수 있도록 처음부터 지침을 제공해 왔었습니다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378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0"/>
            <a:ext cx="5954713" cy="4570769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핵심요소를 다루었으니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다른 기준인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 </a:t>
            </a:r>
            <a:r>
              <a:rPr lang="ko-KR" altLang="en-US" sz="1800" i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공시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 대해 설명하겠습니다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68821-A033-49E9-98A0-3E85B8B8C8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1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1"/>
            <a:ext cx="5954713" cy="3907988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권고사항을 완전히 통합하며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요구사항을 기반으로 기업에 기후 관련 위험 및 기회에 대한 정보를 공시하도록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여기에는 투자자가 기업의 성과 및 기업 전망에 기후가 미치는 영향에 대해 이해하는 데 필요한 산업전반 및 산업기반 정보 모두가 포함됩니다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위험에는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물리적 위험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극한 기후의 심각성 증가로 인해 발생하는 결과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과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전환 위험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미래에 기업의 사업 운영방식에 영향을 미칠 수 있는 정책적 조치 및 기술의 변화와 관련 있는 것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포함되어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기회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기후변화로 인해 기업에 발생할 수 있는 잠재적인 긍정적인 영향을 의미합니다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99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1"/>
            <a:ext cx="5954712" cy="3907988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를 적용할 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기후 관련 위험 및 기회에 대한 중요한 정보를 식별하고 공시해야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..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기업이 이를 어떻게 수행해야 하는지를 지원합니다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투자자는 기업의 성과 및 전망에 기후가 어떠한 영향을 미치는지를 이해하기 위해 이러한 정보를 필요로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여기에는 기후 관련 위험 및 기회에 대한 대응 및 관리 전략이 포함되며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결과적으로 전환 계획까지 아우르게 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투자자는 이 정보를 사용하여 기업이 기후 관련 위험 및 기회에 따라 계획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사업모형 및 운영을 조정할 수 있는 능력을 평가하고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 가치사슬 내에 기후 위험이 어떻게 나타나는지를 파악합니다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0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29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1"/>
            <a:ext cx="5954713" cy="3907988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과 함께 사용되어야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.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기업의 보고에 대한 접근방식을 제시하기 때문입니다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예를 들어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연계된 정보의 필요성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그리고 기업 가치사슬에 대해 어떻게 생각해야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하는지와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같은 주요 개념을 규정합니다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를 적용할 때 사용되는 중요성 평가에 대한 중요한 지침을 제공합니다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이는 기업이 특정 상황에서 적용해야 하는 특정 공시를 정하는 데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제공되어야 하는 정보의 질적 특성을 규정합니다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예를 들어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정보는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목적적합하고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충실하게 표현되어야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제공되어야 하는 보고에 대한 요구사항도 규정하고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예를 들어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해당 보고서는 재무제표와 동시에 제공되어야 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일반목적재무보고서의 일부로서 재무제표와 함께 제공되어야 한다는 요구사항을 규정합니다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추정값의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변경 및 오류를 다루는 방법에 대해 설명하고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상업적으로 민감한 기회 관련 정보 공시에 대한 완화규정을 제공하며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언제 정보가 세분화되거나 통합되어야 하는지를 명시합니다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따라서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기후와 관련된 모든 보고에 대해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을 사용해야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01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1" y="4776431"/>
            <a:ext cx="5954712" cy="3907988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과 마찬가지로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도 기업에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거버넌스 전략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위험관리와 더불어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지표 및 목표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 대한 공시를 요구하지만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특히 기후 관련 위험 및 기회에 대한 상세한 공시를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핵심 요구사항 중 일부는 기후 목표와 기후 관련 위험 및 기회가 기업의 전략 및 의사결정에 어떠한 영향에 미치는지에 대한 핵심요소인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‘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전략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’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지표 및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목표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’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찾을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사업모델의 변화 및 저탄소 경제로의 전환 계획을 포함해 이러한 위험 및 기회에 대한 대응방안을 공시해야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자신의 재무성과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재무상태 및 현금흐름에 미치는 기후 관련 위험 및 기회의 현재 및 예상 영향을 공시해야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더불어 기업은 기후 관련 시나리오를 사용한 기후 회복력에 대한 평가를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요구받습니다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마지막으로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기업이 설정한 기후 목표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온실가스 배출량 목표 및 이러한 목표를 달성하기 위한 계획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 대한 정보를 제공하도록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여기에는 기업의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스코프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1,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스코프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2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스코프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3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온실가스 배출량에 대한 공시가 포함되며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이와 관련된 지침을 제공합니다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특정 산업에서 공통되는 사업모형 및 활동과 관련된 산업기반 지표와 더불어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설정한 기후 관련 목표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또는 법률이나 규제에 따라 설정해야 하는 기후 관련 목표에 대한 공시를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032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3907988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기후변화 및 이와 관련된 불확실성은 기업 전략 및 사업모형의 회복력에 영향을 미칠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투자자가 기업의 기후 회복력에 대해 이해할 수 있도록 돕기 위해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기업이 전략 및 사업모형에 대한 기후변화의 시사점과 단기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중기 및 장기에 걸쳐 조정하고 적응하기 위한 기업의 재무적 및 운영적 역량에 대한 정보를 공시하도록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모든 기업은 기후변화 회복력에 대한 공시를 하기 위해 기후 관련 시나리오 분석을 사용해야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기업이 분석에 어떤 시나리오를 사용해야 하는지 명시하고 있지 않습니다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하지만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적합한 시나리오를 사용하고 선택한 시나리오에 대한 정보를 제공할 것을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시나리오 분석을 할 때 사용한 다른 관련 가정에 대한 정보를 제공하도록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18D8-6F7A-A34C-9602-C38B02F3D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35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93850"/>
            <a:ext cx="5954713" cy="4633226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에는 회복력 공시를 지원하기 위한 시나리오 분석을 수행하는 데 필요한 요구사항이 비례적임을 보장하는 지침이 포함되어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여기에는 기업이 이러한 시나리오 분석에 대한 접근법을 어떻게 결정해야 하는지에 대한 지침이 포함됩니다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시나리오 분석은 질적 시나리오에 대한 서술부터 복잡한 통계적 모델링까지 다양한 관행을 포괄합니다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이를 고려하여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기업이 자신의 특정 상황에 상응하는 접근법을 사용하도록 요구하기로 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보고일에 과도한 원가나 노력 없이 이용할 수 있는 합리적이고 뒷받침될 수 있는 모든 정보를 사용하도록 결정하였습니다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 상황에 상응하는 접근법이 무엇인지를 판단하기 위해 기업은 다음의 두 가지를 모두 고려해야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첫째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위험 및 기회에 대한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익스포저를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고려해야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익스포저가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클수록 더욱 정교한 시나리오 분석이 요구됩니다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둘째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시나리오 분석에 이용할 수 있는 기술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역량 및 자원도 고려해야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835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464985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기업이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스코프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1, 2,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3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온실가스 배출량을 공시하도록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즉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기업이 직접 및 간접 온실가스 배출량을 공시하도록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기업의 관할권에서 온실가스 배출량 측정 시 다른 접근법을 사용하도록 기업에 요구한 경우가 아니라면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온실가스 배출량은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GHG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프로토콜 기업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’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따라 측정되어야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현재 모든 기업이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GHG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프로토콜 기업 기준을 사용하여 온실가스 배출량을 측정하는 것은 아닙니다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만약 기업이 다른 측정 방법을 사용하고 있다면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적용하는 첫해에는 이전 방법을 사용하는 것이 허용됩니다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이는 기업이 기준서를 처음 사용하기 시작할 때 도움을 주기 위한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18D8-6F7A-A34C-9602-C38B02F3D3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0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0"/>
            <a:ext cx="5954713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산업별 공시는 유용합니다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산업별로 지속가능성 관련 사안이 상이하기 때문이며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투자자는 산업 및 부문별로 기업과 포트폴리오를 분석하고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기업은 자신의 사업에 더 적합한 보고에 집중할 수 있기 때문입니다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가장 목적적합한 정보에 집중하기에 비용을 절감하고 불필요한 소음을 최소화할 수 있기 때문입니다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사업모형 및 활동과 목적적합한 산업별 공시를 하도록 요구합니다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산업별 공시를 제공하기 위해 기업은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이행에 대한 산업기반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지침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’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포함된 공시 주제와 관련 산업기반 지표를 참조하고 고려해야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지침은 국제 적용가능성을 개선하기 위해 수정된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SASB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기반으로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지침에서 식별된 공시 주제는 특정 산업 내 기업에 영향을 미칠 가능성이 가장 높은 기후 관련 위험 및 기회를 나타내며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중요한 정보의 공시로 이어질 가능성이 가장 높은 연관 지표를 포함합니다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20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464985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기업이 요구사항을 적용하는 데 있어 발생하는 비용 및 투자자에게 일관되고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비교가능하며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검증가능한 정보를 제공하는 것 사이에 균형을 이루고자 노력하였습니다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이를 지원하기 위해 적용에 용이한 메커니즘을 사용하였습니다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가능한 경우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작성자에게 익숙한 용어와 개념을 사용하였습니다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많은 요구사항은 기업 상황과 적절하게 적용될 수 있도록 고안되었습니다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즉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요구사항은 전 세계 기업의 역량과 준비 상태와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'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비례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‘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하도록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고안된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기준서에는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적용 방법에 대한 기업의 이해를 돕기 위한 지침이 포함되어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외 주제에 대해 보고할 때 참조할 수 있는 지침의 원천도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기업 상황에 따라 일부 요구사항에서 일시적 또는 영구적인 면제도 허용하고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예를 들어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양적 정보를 제공할 기술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역량 또는 자원이 부족한 경우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관련 위험 및 기회의 예상 재무적 영향에 대한 양적 정보가 아닌 질적 정보를 제공할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더불어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경과규정도 포함하였으며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이에 대해서는 이어서 다루겠습니다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7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를 기반으로 한 보고로 전환할 수 있도록 돕기 위해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기준이 적용되는 첫 해에 한해 완화규정을 제공합니다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완화규정에 따라 기업은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를 적용한 첫 해에 기후 관련 정보만 공시할 수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두 번째 연도부터 다른 지속가능성 관련 위험 및 기회에 대한 보고를 시작할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완화규정에는 기업이 연차재무제표와 동시가 아닌 다음 반기보고와 함께 연차 지속가능성 관련 재무공시를 제공할 수 있다는 내용도 포함되어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더불어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적용 첫 해에 기업은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스코프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3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온실가스 배출량을 공시하지 않아도 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‘GHG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프로토콜 기업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’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아닌 다른 측정 방법론을 통해 배출량을 측정하고 있다면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‘GHG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프로토콜 기업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’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사용하지 않아도 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비교정보도 제공하지 않아도 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첫 해에 기후 관련 정보만 공시한 기업은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두 번째 연도에도 기후 외 다른 지속가능성 관련 위험 및 기회에 대한 비교정보를 제공하지 않아도 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모든 완화규정은 기업이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통해 의사결정에 유용한 고품질의 정보를 제공할 수 있도록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새로운 관행과 구조를 마련하는데 준비할 시간을 확보할 수 있도록 돕기 위해 고안되었습니다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12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0"/>
            <a:ext cx="5954713" cy="4519969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핵심 목표는 투자자가 투자결정을 내리는 데 신뢰할 수 있는 지속가능성 관련 위험 및 기회에 대한 목적적합한 정보를 제공하는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정보가 인증 대상인 경우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투자자는 제공된 정보를 신뢰할 수 있다는 확신이 더욱 높아집니다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보고서가 인증 대상인지 여부를 결정할 수 있는 권한은 없으며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이는 관할권 및 규제기관이 결정할 사안입니다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그러나 정보의 신뢰성을 보장하기 위해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정보의 인증 및 검증가능성을 지원하는 방식으로 작성되었습니다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국제감사인증기준위원회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(IAASB)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와 지속적으로 논의하고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두 기관 모두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기반의 공시에 대한 인증을 제공하기 위해서는 현재 관행이 발전할 필요가 있음을 인식하고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IAASB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지속가능성 보고에 대한 인증을 위한 포괄적인 기준을 개발하고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68821-A033-49E9-98A0-3E85B8B8C89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3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0"/>
            <a:ext cx="5954713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기준의 목적은 시장 전반에 걸쳐 비교가능한 정보에 대한 글로벌 기준선을 마련하는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목표는 관할권이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사용하기로 결정할 때 규제적 관점에서 달성됩니다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택소노미도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동일한 방식으로 사용 가능합니다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ISSB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택소노미의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목적은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기준에 따라 작성된 디지털 지속가능성 관련 재무공시의 글로벌 비교가능성을 제고하여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관할권이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사용의 모든 이점을 누릴 수 있도록 지원하는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도입하는 관할권은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택소노미를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직접 사용할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도입하면서 요구사항을 추가한 관할권도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택소노미를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기반으로 그 추가 공시 요구사항을 반영할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즉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이는 정말로 글로벌 기준선을 지원하도록 고안된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택소노미를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개발하는 과정에서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필요한 경우 다른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택소노미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유럽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과의 상호운용성에 대해서도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심도있게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고려하였습니다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디지털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택소노미가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및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유럽지속가능성보고기준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간의 상호운용성을 실제로 지원하도록 고안되기를 의도하였으며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이를 통해 투자자가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글로벌 기준선을 명확히 식별할 있도록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18D8-6F7A-A34C-9602-C38B02F3D3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안녕하세요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여러분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오늘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국제지속가능성기준위원회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International Sustainability Standards Board,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발표에 오신 것을 환영합니다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이번 발표에서는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첫 번째 기준인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주요 내용을 다룰 예정입니다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IFRS S1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일반 요구사항을 다루며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기후 관련 공시에 초점을 둡니다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en-US" sz="1000" dirty="0"/>
          </a:p>
          <a:p>
            <a:pPr marL="0" indent="0" algn="just">
              <a:spcBef>
                <a:spcPts val="200"/>
              </a:spcBef>
              <a:spcAft>
                <a:spcPts val="200"/>
              </a:spcAft>
            </a:pPr>
            <a:endParaRPr lang="en-US" sz="1000" dirty="0">
              <a:ea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383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464985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각 관할권이 글로벌 기준선에 추가한 요구사항 및 기준에 대한 양립가능성을 용이하게 하기 위해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개발하고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여기에는 관할권별 또는 더 광범위한 이해관계자 집단을 대상으로 한 요구사항 및 기준이 포함됩니다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이와 관련하여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 관할권과 함께 진행하는 작업은 매우 중요합니다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중국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유럽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일본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영국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미국 등의 관할권의 대표자들로 구성된 관할권작업그룹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(J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urisdictional Working Group)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을 운영하고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여기에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IOSCO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 배석합니다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집단은 글로벌 기준선이 투자자의 요구를 충족시키고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우수한 상호운용성을 확보하여 중복공시를 줄이고 보고 시스템의 효율성을 향상시키기 위해 노력하고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전 세계 관할권의 회원국들로 구성된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지속가능성기준자문포럼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Sustainability Standards Advisory Forum)</a:t>
            </a:r>
            <a:r>
              <a:rPr lang="ko-KR" altLang="en-US" sz="1800" kern="10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운영하고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 개발하는 기준이 진정한 글로벌 기준선이 되기 위해 정기적으로 양자회담을 진행하고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공시환경의 주요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파트너들과도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협력합니다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예를 들어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작업의 정점으로 평가되어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TCFD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해산되었습니다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CDP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주요 글로벌 기후 공시 파트너로서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준수하는 과정에서 신뢰할 수 있는 도구를 제공합니다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CDP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공시에 대한 기초적인 기준선이기에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CDP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설문지는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와 일관됩니다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마지막으로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GRI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국제지속가능성기준위원회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Global Sustainability Standards Board)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주제별 및 부문별 기준제정을 위해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각 기준의 고유한 범위와 목적에 따른 정보수요를 충족시키는 공통의 공시를 공동으로 식별하고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조정하는 데 전념하고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협력의 목표는 투자자 및 광범위한 이해관계자 양측의 정보수요를 충족하고자 하는 기업을 위해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원활하고 포괄적인 국제 지속가능성 보고 시스템을 제공하는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963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3"/>
            <a:ext cx="5954713" cy="4649853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 세계 많은 기업은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및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유럽지속가능성보고기준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(ESRS)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을 모두 적용하도록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요구받거나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자율적으로 적용할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공시에 있어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ESRS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높은 수준의 일관성을 가지고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둘 다 투자자에게 의사결정에 유용한 정보를 제공하고자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투자자 중심의 공시에 대한 추가 요구사항을 포함하고 있는 반면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ESRS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에는 더 광범위한 임팩트에 관심이 있는 이해관계자를 위한 추가 요구사항이 포함되어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유럽재무보고자문그룹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European Financial Reporting Advisory Group,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EFRAG)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ESRS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간에 이루어진 높은 수준의 일관성을 보여주는 지침을 발표했습니다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지침은 기업이 두 기준 모두를 적용할 수 있는 방법을 설명하며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공시의 일관성에 대한 자세한 분석도 포함하고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68821-A033-49E9-98A0-3E85B8B8C89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55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2413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그렇다면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이행에 따라 기대되는 이점은 무엇일까요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2413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투자자에게는 수동 데이터 수집 및 분석과 관련된 비용 절감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데이터 품질 향상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관련 위험에 대한 투명성 제고 등과 같은 이점이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이는 장기적인 금융 안정성에 기여합니다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2413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투자자 대상의 이점 중 상당수는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를 적용함으로써 공시의 일관성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비교가능성 및 검증가능성이 향상되는 데에서 비롯됩니다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2413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기업의 경우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기준서는 데이터 품질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거버넌스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전략 및 자금조달 접근성을 개선하는 동시에 공시의 복잡성을 줄여줍니다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2413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공시 요구사항의 파편화를 감소시키고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작성자 및 투자자에게 복잡성을 줄이는 데 도움이 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덜 성숙한 공시 관행을 가진 기업에게 공시 수준을 개선하도록 장려하여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자본시장에 제공되는 정보의 질이 향상됩니다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더불어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위험 비용을 더 잘 반영하고 전환 및 도입 노력을 지원하는 투명한 자본시장을 촉진합니다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68821-A033-49E9-98A0-3E85B8B8C89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54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2413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이것으로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 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기준에 대한 소개를 마칩니다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 자세한 내용을 알고 싶다면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 웹사이트를 방문하세요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 홈페이지에서 이해를 돕기 위해 마련된 여러 자료를 확인할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2413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 웹사이트에서는 여러 교육자료를 확인할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IFRS S2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권고안 간 연관성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위험 및 기회의 자연 및 사회적 측면을 어떻게 고려할지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GRI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적용 시 온실가스 배출량에 대한 상호운용성 고려사항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SASB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기준에 대한 자료 및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통합보고프레임워크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등의 교육자료가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68821-A033-49E9-98A0-3E85B8B8C89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42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464985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 웹사이트를 통해서도 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지식 허브를 접근할 수 있습니다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지식 허브에는 지속가능성 관련 공시에 대한 제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3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자 기관의 정보가 마련되어 있어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유용하게 활용될 수 있습니다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-1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68821-A033-49E9-98A0-3E85B8B8C89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18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마지막으로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 현재 집중하고 있는 업무에 대해 간략히 살펴보겠습니다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r>
              <a:rPr lang="en-GB" sz="1000" dirty="0"/>
              <a:t> </a:t>
            </a:r>
          </a:p>
          <a:p>
            <a:pPr marL="24130" marR="0" indent="-2413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첫째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이행 지원에 집중하고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24130" marR="0" indent="-2413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다음으로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SASB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개선 프로젝트와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가지의 연구 및 기준제정 프로젝트를 균형 있게 고려하고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연구 및 기준제정 프로젝트의 첫 번째 프로젝트는 생물다양성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생태계 및 생태계 서비스에 관한 것이며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두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번째는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인적 자본에 관한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24130" marR="0" indent="-2413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새롭게 부상하는 사안에 대응할 수 있는 유연성을 확보하기 위해 별도의 역량을 유보하였습니다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24130" marR="0" indent="-2413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마지막으로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모든 작업에서 근본적인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가지 활동을 식별했습니다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이는 다른 기준제정기구와의 상호운용성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IASB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와의 연계성 및 이해관계자 참여입니다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094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0"/>
            <a:ext cx="5954713" cy="465064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청취해 주셔서 감사합니다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en-US" sz="1000" dirty="0"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자세한 내용은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ifrs.org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에서 확인하세요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68821-A033-49E9-98A0-3E85B8B8C89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3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099" y="4776430"/>
            <a:ext cx="5954713" cy="5148620"/>
          </a:xfrm>
        </p:spPr>
        <p:txBody>
          <a:bodyPr>
            <a:noAutofit/>
          </a:bodyPr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재단에 대한 간략한 소개로 시작하겠습니다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먼저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재단과 두 기준제정 위원회의 구조를 살펴보겠습니다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2001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년 설립된 비영리 조직으로서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 나은 정보는 더 나은 경제 및 투자의사결정을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지원한다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’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신념에 기반을 두고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재단의 사명은 전 세계 자본시장에 투명성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책임성 및 효율성을 가져오는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개발하는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재단의 활동은 글로벌 경제에 신뢰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성장 및 장기적 금융 안정을 조성함으로써 공익에 기여합니다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재단의 설립 원칙은 더 나은 정보가 더 나은 의사결정을 이끈다는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IFRS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전 세계 기업이 투자자에게 이러한 정보를 제공할 수 있도록 함으로써 해당 요구를 충족합니다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재단은 국제 회계 및 지속가능성 관련 기준의 개발 및 지배구조를 감독하며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세 층위의 지배구조 모형에 따라 운영됩니다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첫 번째 계층은 감독이사회로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각 관할권의 재무보고 형식과 내용을 규정하는 자본시장 당국으로 구성됩니다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이는 재단 및 이사회에 대한 공적 감독을 강화합니다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다음 계층은 이사회로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다양한 관할권과 전문 분야에서 선임된 이사들로 구성됩니다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이들은 지배구조 및 조직의 전략을 책임지며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기준제정위원회들을 전략적으로 감독합니다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마지막 계층은 두 기준제정기구로 구성됩니다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국제회계기준위원회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(IASB)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1973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년에 설립된 기존의 국제회계기준위원회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(IASC)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를 대체하기 위해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2001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년 설립되었습니다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위원은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회계기준의 개발 및 공표를 책임지고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IFRS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해석위원회는 이해관계자들의 기준 적용 관련 질의에 답변하며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IFRS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회계기준이 일관되게 적용될 수 있도록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IASB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와 협력합니다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국제지속가능성기준위원회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(ISSB)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2021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년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글래스고에서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열린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COP26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에서 설립되었습니다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 산하의 독립적인 지속가능성 공시기준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제정기구입니다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14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인의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위원들은 학계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회계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시장 또는 금융 규제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보고기업 등 다양한 관할권 및 전문 분야에서 선임되었습니다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공시기준과 디지털 보고를 위한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공시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택소노미를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발표하며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SASB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기준도 유지 및 관리합니다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두 위원회는 독립적으로 운영되면서도 상호 보완적으로 협력하여 투자자와 자본 제공자에게 포괄적인 정보를 제공합니다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8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508000" marR="0" indent="-50800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가 설립된 이유를 살펴보겠습니다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보고는 오랫동안 존재해 왔지만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설립에 대한 요구가 생기게 된 데에는 특정한 상황들이 있었습니다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 세계적으로 지속가능성 요소는 이미 투자 의사결정의 주류 요인이 되었거나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그렇지 않더라도 주류 요인으로 자리 잡아가고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 요소는 기업이 계획하고 관리하며 보고하는 방식에 있어서도 점차 핵심적인 역할을 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투자자는 지속가능성 관련 위험 및 기회를 이해할 수 있도록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의사결정에 유용하고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일관되며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비교가능한 정보를 필요로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기존에도 관련 정보는 제공되어 왔으나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일관된 방식으로 제공되지 않았고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서로 다른 대상에 맞추어 고안되어 있었습니다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수많은 기준과 프레임워크로 인한 혼란이 있었고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기업과 투자자는 명확성과 지침을 요구하고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혼란은 기업 및 자본시장에 비용 및 복잡성을 초래합니다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특히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자본시장은 효율적으로 기능하기 위해 견고한 정보에 의존하기 때문입니다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다른 투자자 중심 보고 이니셔티브의 자원을 통합하고 계승함으로써 이러한 파편화를 해결하고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G7, G20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금융안정위원회 등으로부터 지속가능성 공시의 글로벌 기준선에 대한 국제적 지지를 받을 수 있었습니다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이러한 요구에 대응하며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시장 정보에 입각한 기준서를 개발하기 위해 투명하고 엄격한 정규절차를 갖추고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 세계 관할권은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도입하거나 사용하기 위해 관련 조치를 취하고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en-US" sz="1000" b="1" dirty="0">
              <a:cs typeface="Calibri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1000" dirty="0"/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1000" dirty="0">
              <a:cs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1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508000" marR="0" indent="-50800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그렇다면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왜 개발되었을까요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?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ﾠ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투자자 및 기업 간의 대화를 강화하기 위해 고안되었습니다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이는 기업이 지속가능성 관련 위험 및 기회를 투자자에게 효과적으로 제공할 수 있도록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기업이 기준서를 통해 투자자에게 의사결정에 유용한 정보를 제공할 수 있도록 하는 데에 중점을 두었습니다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정보는 검증가능하고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 세계적으로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비교가능하며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 정보수요를 충족하는 공시를 의미합니다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기준서가 비용 효율성을 갖추도록 하여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기업이 지속가능성 관련 위험 및 기회에 대해 포괄적으로 공시할 수 있게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en-US" sz="1000" dirty="0">
              <a:ea typeface="Calibri" panose="020F0502020204030204" pitchFamily="34" charset="0"/>
              <a:cs typeface="Calibri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GB" sz="1000" dirty="0">
              <a:ea typeface="Calibri" panose="020F0502020204030204" pitchFamily="34" charset="0"/>
              <a:cs typeface="Calibri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GB" sz="1000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78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464985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새로운 것을 창조한 것이 아닙니다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국제 지속가능성 공시환경을 통합하여 복잡성을 줄이고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기존의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투자자 중심 프레임워크와 기준에서 축적된 전문성과 실무 관행을 기반으로 구축했습니다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통합을 통해 기존 자료에 익숙한 이해관계자들이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효과적으로 적용할 수 있도록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돕습니다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설립 과정에서는 기후공시기준위원회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Climate Disclosure Standards Board,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CDSB)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와 더불어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지속가능성회계기준위원회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Sustainability Accounting Standards Board,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SASB)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국제통합보고위원회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International Integrated Reporting Council,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IIRC)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자료를 관장하던 가치보고재단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Value Reporting Foundation,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VRF)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합병되었습니다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기후관련재무정보공개태스크포스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Task Force on Climate-related Financial Disclosure,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경우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첫 번째 기준이 발표된 이후 해산되었습니다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S1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TCFD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권고안을 완전히 반영하였으며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통합보고프레임워크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SASB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CDSB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지침을 통합하여 발전시켰습니다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7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7224"/>
            <a:ext cx="5954713" cy="464985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역할은 기준서를 마련함으로 지속가능성 관련 공시에 대한 포괄적인 글로벌 기준선을 마련하는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지속가능성 정보에 대한 공통의 언어를 제공할 수 있는 기준서를 개발하여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글로벌 자본시장에서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비교가능하고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일관된 지속가능성 공시가 이루어 질 수 있도록 지원합니다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이를 실현하기 위해 전 세계 관할권들 및 그들의 이해관계자와 협력합니다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글로벌 기준선은 전 세계 투자자에게 중요한 정보를 제공하기 위해 개발되었습니다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각 관할권은 이러한 글로벌 기반에 관할권에서 필요하다고 판단되는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'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빌딩 블록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'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을 점진적인 정보수요에 따라 자체적으로 추가함으로 현지 시장 참여자들에게 추가 정보에 대한 공시를 요구할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추가 공시를 요구할 순 있지만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이로 인해 글로벌 기준선이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불분명해져서는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 안됩니다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또한 기업은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GRI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기준과 같은 기준을 자발적으로 추가해 사용하기로 결정할 수도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이러한 빌딩 블록은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권한을 넘어서는 공시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즉 투자자와 자본시장의 정보수요를 충족하는 것을 넘어선 공시에 초점을 맞출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또는 투자자에게 목적적합한 관할권 특유의 정보를 포함할 수도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빌딩 블록 접근법은 기업에 도움이 되는 효율적인 보고 시스템을 제공합니다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18D8-6F7A-A34C-9602-C38B02F3D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0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4776430"/>
            <a:ext cx="5954712" cy="4650645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기준이 지속가능성 관련 공시의 글로벌 기준선으로 자리 잡는 데에는 몇 가지 중요한 측면이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역할은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마련함으로써 지속가능성 관련 공시에 대한 포괄적인 글로벌 기준선을 마련하는 것입니다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IOSCO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전 세계 증권 감독기구로 구성된 국제기구로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증권시장을 규제합니다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IOSCO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독립적으로 평가한 후 관할권에 도입을 권고한 바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IOSCO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의 승인은 전 세계 관할권에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기준이 자본시장에 적합하다는 강력한 신호를 보냅니다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기준은 지속가능성 관련 위험 및 기회가 가격에 반영될 수 있도록 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향상된 데이터 수집 및 분석을 용이하게 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IOSCO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지속가능성 관련 공시가 전 세계적으로 일관되고 비교가능해질 수 있도록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130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개 회원국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전 세계 증권시장의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95%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이상을 규제하는 자본시장 규제당국들로 구성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기준을 각자의 규제 프레임워크에 통합할 수 있는 방법을 고려할 것을 요청하였습니다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다음으로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국제감사인증기준위원회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(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International Auditing and Assurance Standards Board,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IAASB)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와 같은 감사기준 제정기구들이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IAASB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는 지속가능성 관련 공시의 신뢰도를 제고하기 위해 지속가능성 관련 감사기준을 개발하고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더불어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기준의 적용을 의무화하는 관할권 및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ISSB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기준의 이점을 인식하여 자발적으로 적용하기로 한 기업도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모든 요소들은 효과적인 글로벌 기준선으로 자리 잡는 데 필수적입니다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프리젠테이션 2 ExtraLight" pitchFamily="2" charset="-127"/>
                <a:ea typeface="프리젠테이션 4 Regular" pitchFamily="2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프리젠테이션 2 ExtraLight" pitchFamily="2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18D8-6F7A-A34C-9602-C38B02F3D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8599EC-4DE9-330C-FCE2-003F7C65BD29}"/>
              </a:ext>
            </a:extLst>
          </p:cNvPr>
          <p:cNvSpPr/>
          <p:nvPr userDrawn="1"/>
        </p:nvSpPr>
        <p:spPr>
          <a:xfrm>
            <a:off x="1024751" y="2386515"/>
            <a:ext cx="507124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2FF9ACEC-CA9A-7D94-0251-87947400E1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751" y="2603448"/>
            <a:ext cx="5072400" cy="3263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</a:t>
            </a:r>
            <a:br>
              <a:rPr lang="en-US" sz="333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333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Cover slide example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65465DD-F725-83DB-465B-A87093D13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4751" y="6037872"/>
            <a:ext cx="5072400" cy="451828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>
                <a:ea typeface="프리젠테이션 4 Regular" pitchFamily="2" charset="-127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views expressed in this presentation are those of the presenter, not necessarily those of the IFRS 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Foundation, International Accounting Standards Board or the International Sustainability Standards Board. 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Copyright © 2024 IFRS Foundation. All rights reserved.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C09C6-DBF7-F106-94E3-F739057AE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454" b="26127"/>
          <a:stretch/>
        </p:blipFill>
        <p:spPr>
          <a:xfrm>
            <a:off x="6828109" y="1160464"/>
            <a:ext cx="5363891" cy="56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01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Quote-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AC13B28-6B1E-4D42-CF13-02D1004B6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73128" y="1125539"/>
            <a:ext cx="5047396" cy="5364161"/>
          </a:xfrm>
          <a:prstGeom prst="rect">
            <a:avLst/>
          </a:prstGeom>
          <a:solidFill>
            <a:schemeClr val="tx1"/>
          </a:solidFill>
        </p:spPr>
        <p:txBody>
          <a:bodyPr anchor="b" anchorCtr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B40EADE-1B64-BE9A-783F-CBF2CB94E0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532" y="1347319"/>
            <a:ext cx="5083174" cy="2462681"/>
          </a:xfrm>
          <a:prstGeom prst="rect">
            <a:avLst/>
          </a:prstGeom>
        </p:spPr>
        <p:txBody>
          <a:bodyPr lIns="0" tIns="0" rIns="0" bIns="0"/>
          <a:lstStyle>
            <a:lvl1pPr marL="182563" indent="-169863">
              <a:tabLst/>
              <a:defRPr sz="3330">
                <a:solidFill>
                  <a:schemeClr val="tx1"/>
                </a:solidFill>
                <a:ea typeface="프리젠테이션 4 Regular" pitchFamily="2" charset="-127"/>
              </a:defRPr>
            </a:lvl1pPr>
            <a:lvl2pPr>
              <a:defRPr sz="3330">
                <a:solidFill>
                  <a:schemeClr val="tx1"/>
                </a:solidFill>
              </a:defRPr>
            </a:lvl2pPr>
            <a:lvl3pPr>
              <a:defRPr sz="3330">
                <a:solidFill>
                  <a:schemeClr val="tx1"/>
                </a:solidFill>
              </a:defRPr>
            </a:lvl3pPr>
            <a:lvl4pPr>
              <a:defRPr sz="3330">
                <a:solidFill>
                  <a:schemeClr val="tx1"/>
                </a:solidFill>
              </a:defRPr>
            </a:lvl4pPr>
            <a:lvl5pPr>
              <a:defRPr sz="3330">
                <a:solidFill>
                  <a:schemeClr val="tx1"/>
                </a:solidFill>
              </a:defRPr>
            </a:lvl5pPr>
          </a:lstStyle>
          <a:p>
            <a:pPr marL="182563" indent="-169863"/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“Quote lorem ipsum dolor</a:t>
            </a:r>
            <a:b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sit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amet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adipiscing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elit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Maecenas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arcu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eros,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hendrerit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at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consectetur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turpis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315DBEE-5C1B-1B03-3742-4CE3A53FA0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532" y="4264161"/>
            <a:ext cx="5083174" cy="904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ea typeface="프리젠테이션 4 Regular" pitchFamily="2" charset="-127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sz="16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is a quote or headline statement</a:t>
            </a:r>
            <a:endParaRPr lang="en-US" sz="800" dirty="0">
              <a:solidFill>
                <a:srgbClr val="5D5B5C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B144DC9B-D37A-FC49-6FE3-49CD573B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E0955D3-8887-05C4-F023-E1D109270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4" y="1351313"/>
            <a:ext cx="5083608" cy="114219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Listing page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125421C-9DF3-3ABB-C25C-60EF593EF4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173" y="2548098"/>
            <a:ext cx="5083607" cy="3501183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</a:t>
            </a: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769789CD-ED3A-21E5-5EA2-93D706CDC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6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E45E6BD5-8A43-0F9A-76B5-A05959EE6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5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FRS-Sustainability-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E0955D3-8887-05C4-F023-E1D109270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4" y="1351313"/>
            <a:ext cx="5083608" cy="114219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Listing page</a:t>
            </a: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769789CD-ED3A-21E5-5EA2-93D706CDC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9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FRS-Sustainability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38A8128-D549-C5EB-AFE9-D2FA10AA6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1351313"/>
            <a:ext cx="7592197" cy="114219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text page</a:t>
            </a:r>
          </a:p>
        </p:txBody>
      </p:sp>
    </p:spTree>
    <p:extLst>
      <p:ext uri="{BB962C8B-B14F-4D97-AF65-F5344CB8AC3E}">
        <p14:creationId xmlns:p14="http://schemas.microsoft.com/office/powerpoint/2010/main" val="2883994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F606-1059-2991-64CE-6499D57DC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1D0C2-F306-8EC3-8CCE-7BB2067B6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7E07F-8DA0-A479-FA50-A69777A0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D1391-CCCC-5525-0CE0-235F9611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F6CA-3639-DCEB-C6CE-D8739E2B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16EB-A008-E275-419B-B6B45395F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C3163-C6F5-2227-85F6-CCAE5B0B9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448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F606-1059-2991-64CE-6499D57DC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1D0C2-F306-8EC3-8CCE-7BB2067B6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7E07F-8DA0-A479-FA50-A69777A0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D1391-CCCC-5525-0CE0-235F9611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F6CA-3639-DCEB-C6CE-D8739E2B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61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439C-47BB-E555-DB6F-DECC06AC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50F2-3CDA-ABBC-222B-653DFCE88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A793-1AD2-887C-6800-3F39FB3D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27C14-DA9F-CCE5-7AC2-E889233C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8507C-5321-4E42-45C0-523EBADE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AAD3-A1B0-DF02-1284-52A317FB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F245-46B7-04E9-864E-A5F630EBF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2DDBB-0BF4-6168-3367-24BA2C87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87124-74AD-0760-2C10-7EFC6358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11BD-7E51-E76C-F133-3EEFE051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-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07FE55-E30E-0C53-5758-36B5928B8E99}"/>
              </a:ext>
            </a:extLst>
          </p:cNvPr>
          <p:cNvSpPr/>
          <p:nvPr userDrawn="1"/>
        </p:nvSpPr>
        <p:spPr>
          <a:xfrm>
            <a:off x="0" y="1169929"/>
            <a:ext cx="12192000" cy="5688072"/>
          </a:xfrm>
          <a:prstGeom prst="rect">
            <a:avLst/>
          </a:prstGeom>
          <a:solidFill>
            <a:srgbClr val="E7E7E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451A9A7-51AC-89C1-5AB7-E1406C95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750" y="2603448"/>
            <a:ext cx="5072400" cy="3263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</a:t>
            </a:r>
            <a:b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Cover slide example</a:t>
            </a:r>
          </a:p>
        </p:txBody>
      </p:sp>
    </p:spTree>
    <p:extLst>
      <p:ext uri="{BB962C8B-B14F-4D97-AF65-F5344CB8AC3E}">
        <p14:creationId xmlns:p14="http://schemas.microsoft.com/office/powerpoint/2010/main" val="270764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8E81-CFD3-23F0-429B-CFF27725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E09A-0666-F290-09D2-C08F864A7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57720-515C-6D00-540C-975E8A70E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FD59B-2D77-6CEA-58A1-C2DAD36D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40420-3D46-0066-234A-7BD3C4B2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3DA32-2523-3739-00E9-B5FEF06F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9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4D75-D2E9-A236-376F-5B981484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1EFEA-53FF-79C2-490F-E7FABF1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80598-AB3E-E08E-6D2F-A9718C24B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03DCB-DE8A-0A83-F56D-4FC645BDA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85BB4-BB45-E517-022C-F1F2BD221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12D53-BB4B-013F-906C-6F27276B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B641E-6019-C53C-B1EA-9D0CED6D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A22BF-E090-DA48-B70A-211E0017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68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C086-F8BC-BAF5-D768-4ED44E75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29B9D-1CD3-E90C-358A-DC85E1FA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B043A-9012-601E-D4BD-47015D29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BD5-039F-0FA2-1D0D-010004BB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66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B26CE-C732-8707-A2F8-6658CB14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8D24B-6273-592E-1832-880512FC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55BFB-0AFC-AA7B-FF92-71642D8B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35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BFC4-FAFF-728F-A27D-A6A7A096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9E6DF-BBCF-0476-2145-8B102E0A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49095-10F6-FDB0-D1A8-C034C3013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782BF-AA48-F64A-307D-C422AEEB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C8567-8390-BA0A-ABF3-6F36926A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AF9D6-3CF9-7089-C451-3DF3AEA6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19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18D1-2DFE-355E-3D70-44F181D4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7E4FA-051A-0ED0-9A57-73B05FBD6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E55E6-2622-A63C-85E2-C190690F3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F375A-9616-AEF4-5D01-B74BDF36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D0792-1327-D2D8-1CE7-47E35D6B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4BEE6-907E-6391-F623-CDE539A6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8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4416-464E-26DA-E09F-53BDB433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5694A-7C56-8366-FF96-3C092B005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A1584-28C4-06EA-32A2-2EABCF07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C115-3EFB-B72C-DAAB-9E081F0A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DCE8-ED70-2AFB-AA28-C490DDA0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90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D7EBF-54E3-155A-4842-C7A718207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953E0-D38C-4984-63D6-14423BEA1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D8BB-720B-684B-3202-C9C8E2DF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BD78-97E7-2921-0022-4EDB7BEA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983A-3B8B-0E6A-7A53-41E5CA95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53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FRS-Sustainability-Tex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82D66F-FCFE-BF2F-1D04-96B510904980}"/>
              </a:ext>
            </a:extLst>
          </p:cNvPr>
          <p:cNvSpPr/>
          <p:nvPr userDrawn="1"/>
        </p:nvSpPr>
        <p:spPr>
          <a:xfrm>
            <a:off x="1019173" y="1134379"/>
            <a:ext cx="507124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38A8128-D549-C5EB-AFE9-D2FA10AA6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1351313"/>
            <a:ext cx="7592197" cy="114219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GB" sz="333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text page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AD4478D-6C05-FD2E-0F80-E1FBBAA75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3" y="2548098"/>
            <a:ext cx="7592197" cy="35011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ea typeface="프리젠테이션 4 Regular" pitchFamily="2" charset="-127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Single column text. Text goes here Lorem ipsum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dolor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sit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amet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consectetur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adipiscing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elit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Phasellus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quis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eros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ut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nunc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maximus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facilisis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at et nisi.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Curabitur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varius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efficitur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dolor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sed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malesuada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nisl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lacinia convallis. Sed fermentum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quam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vel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000" noProof="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molestie</a:t>
            </a:r>
            <a:r>
              <a:rPr lang="en-GB" sz="2000" noProof="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pharetra.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B8D65-F583-9A1D-A55D-019E9D489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5" y="378132"/>
            <a:ext cx="1371327" cy="423183"/>
          </a:xfrm>
          <a:prstGeom prst="rect">
            <a:avLst/>
          </a:prstGeom>
        </p:spPr>
      </p:pic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83B4852A-6A52-4FA9-132E-9EA0C4DBD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GB" noProof="0" smtClean="0">
                <a:cs typeface="Arial" panose="020B0604020202020204" pitchFamily="34" charset="0"/>
              </a:rPr>
              <a:pPr/>
              <a:t>‹#›</a:t>
            </a:fld>
            <a:endParaRPr lang="en-GB" noProof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5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Divider Slide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053F62C-1A07-DCED-5428-9B08EB4AEA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751" y="2603448"/>
            <a:ext cx="5071249" cy="32632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ea typeface="프리젠테이션 4 Regular" pitchFamily="2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33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</a:t>
            </a:r>
            <a:br>
              <a:rPr lang="en-US" sz="333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333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Divider slide</a:t>
            </a:r>
          </a:p>
          <a:p>
            <a:endParaRPr lang="en-US" sz="3330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B0A99-E98F-696F-B7F4-B22D2B962A8B}"/>
              </a:ext>
            </a:extLst>
          </p:cNvPr>
          <p:cNvSpPr/>
          <p:nvPr userDrawn="1"/>
        </p:nvSpPr>
        <p:spPr>
          <a:xfrm>
            <a:off x="1024751" y="2386515"/>
            <a:ext cx="507124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33D26209-C464-8A7E-3C41-732720A70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5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Tex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38A8128-D549-C5EB-AFE9-D2FA10AA6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1351313"/>
            <a:ext cx="7592197" cy="114219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text page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AD4478D-6C05-FD2E-0F80-E1FBBAA75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3" y="2548098"/>
            <a:ext cx="7592197" cy="35011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ea typeface="프리젠테이션 4 Regular" pitchFamily="2" charset="-127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Single column text. Text goes here Lorem ipsum dolor sit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Phasellus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quis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eros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nunc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maximus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facilisis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at et nisi.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Curabitur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varius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efficitur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dolor, sed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malesuada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nisl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lacinia convallis. Sed fermentum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quam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vel </a:t>
            </a:r>
            <a:r>
              <a:rPr lang="en-US" sz="20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molestie</a:t>
            </a:r>
            <a:r>
              <a:rPr lang="en-US" sz="20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pharetra.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9B69008-922F-8087-3207-E588EC977B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3" y="6213075"/>
            <a:ext cx="2667000" cy="64492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ea typeface="프리젠테이션 4 Regular" pitchFamily="2" charset="-127"/>
              </a:defRPr>
            </a:lvl1pPr>
            <a:lvl2pPr>
              <a:defRPr sz="8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Notes and reference points here. Lorem ipsum dolor sit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amet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consectetur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adipiscing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elit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Phasellus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quis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eros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ut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nunc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maximus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facilisis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at et nisi. </a:t>
            </a:r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83B4852A-6A52-4FA9-132E-9EA0C4DBD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7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Text single column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F98E40F-5918-6A0C-EF18-6A3F1F9B9A9E}"/>
              </a:ext>
            </a:extLst>
          </p:cNvPr>
          <p:cNvCxnSpPr>
            <a:cxnSpLocks/>
          </p:cNvCxnSpPr>
          <p:nvPr userDrawn="1"/>
        </p:nvCxnSpPr>
        <p:spPr>
          <a:xfrm>
            <a:off x="1019173" y="6103881"/>
            <a:ext cx="25085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6718A48B-F53F-19BA-8D6F-731FD5887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3" y="6213075"/>
            <a:ext cx="2667000" cy="64492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ea typeface="프리젠테이션 4 Regular" pitchFamily="2" charset="-127"/>
              </a:defRPr>
            </a:lvl1pPr>
            <a:lvl2pPr>
              <a:defRPr sz="8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Notes and reference points here. Lorem ipsum dolor sit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amet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consectetur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adipiscing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elit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Phasellus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quis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eros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ut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nunc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maximus </a:t>
            </a:r>
            <a:r>
              <a:rPr lang="en-US" sz="800" dirty="0" err="1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facilisis</a:t>
            </a:r>
            <a:r>
              <a:rPr lang="en-US" sz="8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at et nisi. 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AEABE95-E21F-2A7E-8B24-6CE0F4421A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174" y="2548098"/>
            <a:ext cx="7592196" cy="3501183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lvl="0"/>
            <a:r>
              <a:rPr lang="en-US"/>
              <a:t>Text goes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3C94AF-B84F-40AB-9342-6B7A4E043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1351313"/>
            <a:ext cx="10188575" cy="65419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text page</a:t>
            </a:r>
          </a:p>
        </p:txBody>
      </p:sp>
      <p:sp>
        <p:nvSpPr>
          <p:cNvPr id="7" name="Footer Placeholder 14">
            <a:extLst>
              <a:ext uri="{FF2B5EF4-FFF2-40B4-BE49-F238E27FC236}">
                <a16:creationId xmlns:a16="http://schemas.microsoft.com/office/drawing/2014/main" id="{7386CEB6-97F4-B122-3576-00B65E6CF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26ACC5B7-04BD-8F16-5D43-CC6CDFF33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1351313"/>
            <a:ext cx="10188575" cy="65419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text page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3A3D8F8-C6B9-8281-7BCB-98B95D0C73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174" y="2548098"/>
            <a:ext cx="4903644" cy="3501183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here. 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lvl="0"/>
            <a:r>
              <a:rPr lang="en-US"/>
              <a:t>Text goes here. 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B405938-0615-70C5-3952-A2C38C807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4105" y="2548098"/>
            <a:ext cx="4903644" cy="3501183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here. 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lvl="0"/>
            <a:r>
              <a:rPr lang="en-US"/>
              <a:t>Text goes here. 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</a:t>
            </a: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FFD4B566-4DF8-3642-581A-E87109079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5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Text-page-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65BDC03-6035-6419-73A9-C01CF0A252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1351313"/>
            <a:ext cx="10188575" cy="65419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text page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E150A98-C1F6-494C-846C-61469A0A71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174" y="2548098"/>
            <a:ext cx="3119333" cy="3501183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here. Three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ABCD78D-7977-705C-FC7B-F0E8D75C70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3795" y="2548098"/>
            <a:ext cx="3119333" cy="3501183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here. Three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D0E281-886C-DBDB-A0F6-68AA218B1A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8415" y="2548098"/>
            <a:ext cx="3119333" cy="3501183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here. Three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Double column text.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D2E6FB60-F031-53E6-2803-4A7BF10B3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7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Text-page-2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AC13B28-6B1E-4D42-CF13-02D1004B6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73128" y="1125539"/>
            <a:ext cx="5047396" cy="5364161"/>
          </a:xfrm>
          <a:prstGeom prst="rect">
            <a:avLst/>
          </a:prstGeom>
          <a:solidFill>
            <a:schemeClr val="tx1"/>
          </a:solidFill>
        </p:spPr>
        <p:txBody>
          <a:bodyPr anchor="b" anchorCtr="0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D62DCB7-FFD1-D052-1EE9-C0D5CCA20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351313"/>
            <a:ext cx="5083608" cy="114219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  <a:ea typeface="프리젠테이션 4 Regular" pitchFamily="2" charset="-127"/>
              </a:defRPr>
            </a:lvl1pPr>
          </a:lstStyle>
          <a:p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IFRS Sustainability </a:t>
            </a:r>
            <a:b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333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text page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872390C-F4A4-AF32-815B-361FF5E7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173" y="2548098"/>
            <a:ext cx="5083607" cy="3501183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Sed fermentum </a:t>
            </a:r>
            <a:r>
              <a:rPr lang="en-US" err="1"/>
              <a:t>quam</a:t>
            </a:r>
            <a:r>
              <a:rPr lang="en-US"/>
              <a:t> vel mol.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eros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maximus </a:t>
            </a:r>
            <a:r>
              <a:rPr lang="en-US" err="1"/>
              <a:t>facilisis</a:t>
            </a:r>
            <a:r>
              <a:rPr lang="en-US"/>
              <a:t> at et nisi.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dolor,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lacinia convallis. </a:t>
            </a:r>
          </a:p>
        </p:txBody>
      </p: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5D17BAB6-E455-7F5B-8EBD-C0AF7F92F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99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RS-Sustainability-Quote-page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6C788-032E-1085-8B78-C7AFEC5A08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532" y="1347319"/>
            <a:ext cx="7597776" cy="1700681"/>
          </a:xfrm>
          <a:prstGeom prst="rect">
            <a:avLst/>
          </a:prstGeom>
        </p:spPr>
        <p:txBody>
          <a:bodyPr lIns="0" tIns="0" rIns="0" bIns="0"/>
          <a:lstStyle>
            <a:lvl1pPr>
              <a:defRPr sz="3330">
                <a:solidFill>
                  <a:schemeClr val="tx1"/>
                </a:solidFill>
                <a:ea typeface="프리젠테이션 4 Regular" pitchFamily="2" charset="-127"/>
              </a:defRPr>
            </a:lvl1pPr>
            <a:lvl2pPr>
              <a:defRPr sz="3330">
                <a:solidFill>
                  <a:schemeClr val="tx1"/>
                </a:solidFill>
              </a:defRPr>
            </a:lvl2pPr>
            <a:lvl3pPr>
              <a:defRPr sz="3330">
                <a:solidFill>
                  <a:schemeClr val="tx1"/>
                </a:solidFill>
              </a:defRPr>
            </a:lvl3pPr>
            <a:lvl4pPr>
              <a:defRPr sz="3330">
                <a:solidFill>
                  <a:schemeClr val="tx1"/>
                </a:solidFill>
              </a:defRPr>
            </a:lvl4pPr>
            <a:lvl5pPr>
              <a:defRPr sz="3330">
                <a:solidFill>
                  <a:schemeClr val="tx1"/>
                </a:solidFill>
              </a:defRPr>
            </a:lvl5pPr>
          </a:lstStyle>
          <a:p>
            <a:pPr marL="182563" indent="-169863"/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“Quote lorem ipsum dolor sit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amet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adipiscing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elit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Maecenas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arcu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eros,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hendrerit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at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consectetur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3330" dirty="0" err="1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turpis</a:t>
            </a:r>
            <a:r>
              <a:rPr lang="en-US" sz="333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1B29D-14D5-22AD-74C6-8520AA9AD5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532" y="3209925"/>
            <a:ext cx="5083174" cy="904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ea typeface="프리젠테이션 4 Regular" pitchFamily="2" charset="-127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sz="1600" dirty="0">
                <a:solidFill>
                  <a:srgbClr val="5D5B5C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is a quote or headline statement</a:t>
            </a:r>
            <a:endParaRPr lang="en-US" sz="800" dirty="0">
              <a:solidFill>
                <a:srgbClr val="5D5B5C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8B91AA3B-B1CC-32A1-69DA-B128D4DB2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6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77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9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  <p:sldLayoutId id="2147483677" r:id="rId12"/>
    <p:sldLayoutId id="2147483767" r:id="rId13"/>
    <p:sldLayoutId id="2147483810" r:id="rId14"/>
    <p:sldLayoutId id="2147483812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3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33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5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3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33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EFA32-74FE-46D1-C565-7907A928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FBFEF-AA18-43F6-5BE4-62F6C283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2103-5DAC-7D35-A512-E18EA55E3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517652-8D2D-4140-A379-3FA24A1A114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7AECD-58A1-C9E8-6CDD-5D073369D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6F06B-735D-877A-DAB5-06E2CF2B8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4D9EA-2752-4DC4-B9B0-1A00E77C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rs.org/content/dam/ifrs/supporting-implementation/issb-standards/esrs-issb-standards-interoperability-guidance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rs.org/groups/international-sustainability-standards-board/#meetings" TargetMode="External"/><Relationship Id="rId3" Type="http://schemas.openxmlformats.org/officeDocument/2006/relationships/hyperlink" Target="https://www.ifrs.org/issued-standards/ifrs-sustainability-standards-navigator/" TargetMode="External"/><Relationship Id="rId7" Type="http://schemas.openxmlformats.org/officeDocument/2006/relationships/hyperlink" Target="https://www.ifrs.org/digital-financial-reportin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frs.org/registration/" TargetMode="External"/><Relationship Id="rId5" Type="http://schemas.openxmlformats.org/officeDocument/2006/relationships/hyperlink" Target="https://www.ifrs.org/projects/open-for-comment/" TargetMode="External"/><Relationship Id="rId4" Type="http://schemas.openxmlformats.org/officeDocument/2006/relationships/hyperlink" Target="https://www.ifrs.org/news-and-events/podcasts/#issb-podcas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E8E558-81BD-42E5-4747-14F1C86B7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749" y="2868352"/>
            <a:ext cx="10508121" cy="3263210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ko-KR" altLang="en-US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 자료집은 발표자료와 함께 제공되는 발표자 대본으로 구성되어 있으며</a:t>
            </a:r>
            <a:r>
              <a:rPr lang="en-US" altLang="ko-KR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altLang="ko-KR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 </a:t>
            </a:r>
            <a:r>
              <a:rPr lang="ko-KR" altLang="en-US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공시기준에 대한 일반적인 소개를 제공합니다</a:t>
            </a:r>
            <a:r>
              <a:rPr lang="en-US" altLang="ko-KR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GB" sz="1800" dirty="0">
              <a:solidFill>
                <a:srgbClr val="C00000"/>
              </a:solidFill>
              <a:effectLst/>
              <a:latin typeface="프리젠테이션 5 Medium" pitchFamily="2" charset="-127"/>
              <a:ea typeface="프리젠테이션 5 Medium" pitchFamily="2" charset="-127"/>
              <a:cs typeface="Aptos" panose="020B0004020202020204" pitchFamily="34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GB" sz="1800" dirty="0">
              <a:solidFill>
                <a:srgbClr val="C00000"/>
              </a:solidFill>
              <a:latin typeface="프리젠테이션 5 Medium" pitchFamily="2" charset="-127"/>
              <a:ea typeface="프리젠테이션 5 Medium" pitchFamily="2" charset="-127"/>
              <a:cs typeface="Aptos" panose="020B00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ko-KR" altLang="en-US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 자료는 기준서에 대한 더 넓은 인식 제고와 이해 증진을 독려하기 위해 </a:t>
            </a:r>
            <a:endParaRPr lang="en-US" altLang="ko-KR" sz="1800" kern="0" dirty="0">
              <a:solidFill>
                <a:srgbClr val="C00000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ko-KR" altLang="en-US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제</a:t>
            </a:r>
            <a:r>
              <a:rPr lang="en-US" altLang="ko-KR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3</a:t>
            </a:r>
            <a:r>
              <a:rPr lang="ko-KR" altLang="en-US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자가 자유롭게 사용할 수 있도록 제공됩니다</a:t>
            </a:r>
            <a:r>
              <a:rPr lang="en-US" altLang="ko-KR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GB" sz="1800" dirty="0">
              <a:solidFill>
                <a:srgbClr val="C00000"/>
              </a:solidFill>
              <a:effectLst/>
              <a:latin typeface="프리젠테이션 5 Medium" pitchFamily="2" charset="-127"/>
              <a:ea typeface="프리젠테이션 5 Medium" pitchFamily="2" charset="-127"/>
              <a:cs typeface="Aptos" panose="020B0004020202020204" pitchFamily="34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GB" sz="1800" dirty="0">
              <a:solidFill>
                <a:srgbClr val="C00000"/>
              </a:solidFill>
              <a:latin typeface="프리젠테이션 5 Medium" pitchFamily="2" charset="-127"/>
              <a:ea typeface="프리젠테이션 5 Medium" pitchFamily="2" charset="-127"/>
              <a:cs typeface="Aptos" panose="020B00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ko-KR" altLang="en-US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사용자는 이 발표자료를 자신의 브랜드에 맞춰 프레젠테이션 자료로 활용할 수 있습니다</a:t>
            </a:r>
            <a:r>
              <a:rPr lang="en-US" altLang="ko-KR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GB" sz="1800" dirty="0">
              <a:solidFill>
                <a:srgbClr val="C00000"/>
              </a:solidFill>
              <a:effectLst/>
              <a:latin typeface="프리젠테이션 5 Medium" pitchFamily="2" charset="-127"/>
              <a:ea typeface="프리젠테이션 5 Medium" pitchFamily="2" charset="-127"/>
              <a:cs typeface="Aptos" panose="020B0004020202020204" pitchFamily="34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GB" sz="1800" dirty="0">
              <a:solidFill>
                <a:srgbClr val="C00000"/>
              </a:solidFill>
              <a:latin typeface="프리젠테이션 5 Medium" pitchFamily="2" charset="-127"/>
              <a:ea typeface="프리젠테이션 5 Medium" pitchFamily="2" charset="-127"/>
              <a:cs typeface="Aptos" panose="020B00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ko-KR" altLang="en-US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단</a:t>
            </a:r>
            <a:r>
              <a:rPr lang="en-US" altLang="ko-KR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 자료집을 상업적 목적으로 사용할 수 없습니다</a:t>
            </a:r>
            <a:r>
              <a:rPr lang="en-US" altLang="ko-KR" sz="1800" kern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0" dirty="0">
              <a:solidFill>
                <a:srgbClr val="C00000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659101-0301-7291-3F94-4B910DE9415B}"/>
              </a:ext>
            </a:extLst>
          </p:cNvPr>
          <p:cNvSpPr txBox="1">
            <a:spLocks/>
          </p:cNvSpPr>
          <p:nvPr/>
        </p:nvSpPr>
        <p:spPr>
          <a:xfrm>
            <a:off x="1024749" y="1703853"/>
            <a:ext cx="10188575" cy="6541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ko-KR" altLang="en-US" sz="3600" kern="0" spc="0" dirty="0">
                <a:solidFill>
                  <a:srgbClr val="C00000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 자료집을 사용하는 방법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3600" dirty="0">
              <a:solidFill>
                <a:srgbClr val="C00000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755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CCCEA-D89F-927C-B4BB-634D1F3C9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750" y="2603448"/>
            <a:ext cx="6342400" cy="3263210"/>
          </a:xfrm>
        </p:spPr>
        <p:txBody>
          <a:bodyPr lIns="0" tIns="0" rIns="0" bIns="0" anchor="t"/>
          <a:lstStyle/>
          <a:p>
            <a:pPr>
              <a:defRPr/>
            </a:pPr>
            <a:r>
              <a:rPr lang="en-US" sz="3300" dirty="0">
                <a:latin typeface="프리젠테이션 8 ExtraBold" pitchFamily="2" charset="-127"/>
                <a:ea typeface="프리젠테이션 8 ExtraBold" pitchFamily="2" charset="-127"/>
                <a:cs typeface="Arial"/>
              </a:rPr>
              <a:t>IFRS S1</a:t>
            </a:r>
            <a:r>
              <a:rPr lang="en-US" sz="3300" dirty="0">
                <a:latin typeface="Arial"/>
                <a:cs typeface="Arial"/>
              </a:rPr>
              <a:t>: </a:t>
            </a:r>
            <a:r>
              <a:rPr lang="en-US" sz="3200" dirty="0">
                <a:solidFill>
                  <a:srgbClr val="5D5B5C"/>
                </a:solidFill>
                <a:latin typeface="Arial"/>
                <a:cs typeface="Arial"/>
              </a:rPr>
              <a:t> </a:t>
            </a:r>
            <a:br>
              <a:rPr lang="en-US" sz="3200" dirty="0">
                <a:solidFill>
                  <a:srgbClr val="5D5B5C"/>
                </a:solidFill>
                <a:latin typeface="Arial"/>
                <a:cs typeface="Arial"/>
              </a:rPr>
            </a:br>
            <a:r>
              <a:rPr lang="ko-KR" altLang="en-US" sz="32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</a:t>
            </a:r>
            <a:br>
              <a:rPr lang="en-US" altLang="ko-KR" sz="32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32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재무정보 공시를 위한 </a:t>
            </a:r>
            <a:br>
              <a:rPr lang="en-US" altLang="ko-KR" sz="32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32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일반 요구사항</a:t>
            </a:r>
            <a:endParaRPr lang="en-US" sz="32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defRPr/>
            </a:pPr>
            <a:endParaRPr lang="en-US" sz="3300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4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8A151-2850-120D-F1AF-64DD6EB9B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1351787"/>
            <a:ext cx="10188575" cy="654191"/>
          </a:xfrm>
        </p:spPr>
        <p:txBody>
          <a:bodyPr lIns="0" tIns="0" rIns="0" bIns="0" anchor="t"/>
          <a:lstStyle/>
          <a:p>
            <a:r>
              <a:rPr lang="en-US" dirty="0">
                <a:solidFill>
                  <a:srgbClr val="5D5B5C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  <a:t>IFRS S1: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재무정보 공시를 위한 일반 요구사항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DBD807-ED8C-4774-DC27-F8CAC84DEDE8}"/>
              </a:ext>
            </a:extLst>
          </p:cNvPr>
          <p:cNvSpPr txBox="1">
            <a:spLocks/>
          </p:cNvSpPr>
          <p:nvPr/>
        </p:nvSpPr>
        <p:spPr>
          <a:xfrm>
            <a:off x="4214838" y="2818711"/>
            <a:ext cx="7605686" cy="38583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투자자의 정보수요를 충족하기 위해 </a:t>
            </a:r>
            <a:r>
              <a:rPr lang="ko-KR" altLang="en-US" sz="1800" b="1" kern="0" spc="0" dirty="0">
                <a:solidFill>
                  <a:srgbClr val="5F6061"/>
                </a:solidFill>
                <a:effectLst/>
                <a:latin typeface="프리젠테이션 7 Bold" pitchFamily="2" charset="-127"/>
                <a:ea typeface="프리젠테이션 7 Bold" pitchFamily="2" charset="-127"/>
              </a:rPr>
              <a:t>지속가능성 관련 위험 및 기회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 대한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중요한 정보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를</a:t>
            </a:r>
            <a:r>
              <a:rPr lang="ko-KR" altLang="en-US" sz="1800" b="1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재무제표와 함께</a:t>
            </a:r>
            <a:r>
              <a:rPr lang="ko-KR" altLang="en-US" sz="1800" b="1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공시할 것을 요구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</a:endParaRPr>
          </a:p>
          <a:p>
            <a:pPr marL="342900" indent="-342900"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정보 제공 시 </a:t>
            </a: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TCFD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아키텍처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를 적용</a:t>
            </a:r>
            <a:endParaRPr lang="en-GB" sz="18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산업기반 공시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요구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342900" indent="-342900"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(IFRS S2)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외 주제에 대한 지속가능성 관련 위험 및 기회에 관한 정보를 식별함에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도움이 되도록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참조할 수 있는</a:t>
            </a:r>
            <a:r>
              <a:rPr lang="ko-KR" altLang="en-US" sz="1800" b="1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지침의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원천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을 제공</a:t>
            </a:r>
            <a:endParaRPr lang="en-US" sz="18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342900" indent="-342900"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모든 회계기준</a:t>
            </a: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(GAAP)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과 함께 사용 가능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0673EFAA-7040-AE23-F771-D643CF627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D4BA5626-16AA-E344-2CBF-0E72B803D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6" y="2510101"/>
            <a:ext cx="2728367" cy="385831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62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27310-54C0-C9E9-085C-C2719DE9B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790123A-71E8-BF43-B702-A9002E60F899}" type="slidenum">
              <a:rPr lang="en-US" dirty="0" smtClean="0">
                <a:cs typeface="Arial" panose="020B0604020202020204" pitchFamily="34" charset="0"/>
              </a:rPr>
              <a:pPr/>
              <a:t>12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1AD48-F574-D334-0DE6-B90295F7546C}"/>
              </a:ext>
            </a:extLst>
          </p:cNvPr>
          <p:cNvSpPr/>
          <p:nvPr/>
        </p:nvSpPr>
        <p:spPr>
          <a:xfrm>
            <a:off x="1070323" y="2646754"/>
            <a:ext cx="10056278" cy="2505808"/>
          </a:xfrm>
          <a:prstGeom prst="rect">
            <a:avLst/>
          </a:prstGeom>
          <a:solidFill>
            <a:schemeClr val="accent5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75BAFCF-E7F1-4BA5-83F5-27FC8B6AC589}"/>
              </a:ext>
            </a:extLst>
          </p:cNvPr>
          <p:cNvSpPr>
            <a:spLocks noGrp="1"/>
          </p:cNvSpPr>
          <p:nvPr/>
        </p:nvSpPr>
        <p:spPr>
          <a:xfrm>
            <a:off x="1019172" y="1351313"/>
            <a:ext cx="11071228" cy="99395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kern="0" spc="-4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지속가능성이 기업 전망에 영</a:t>
            </a:r>
            <a:r>
              <a:rPr lang="ko-KR" altLang="en-US" kern="0" spc="-4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향</a:t>
            </a:r>
            <a:r>
              <a:rPr lang="ko-KR" altLang="en-US" kern="0" spc="-4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을 미치는 방식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D709310-9D0B-CA5A-3628-3D3781F0CCDB}"/>
              </a:ext>
            </a:extLst>
          </p:cNvPr>
          <p:cNvSpPr>
            <a:spLocks noGrp="1"/>
          </p:cNvSpPr>
          <p:nvPr/>
        </p:nvSpPr>
        <p:spPr>
          <a:xfrm>
            <a:off x="1065398" y="5934361"/>
            <a:ext cx="6493549" cy="382139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buNone/>
            </a:pPr>
            <a:r>
              <a:rPr lang="ko-KR" altLang="en-US" sz="1800" b="1" kern="0" dirty="0" err="1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통합보고프레임워크</a:t>
            </a: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(IR Framework)</a:t>
            </a:r>
            <a:r>
              <a:rPr lang="ko-KR" altLang="en-US" sz="1800" kern="0" spc="-4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 개념을 기반으로 합니다</a:t>
            </a:r>
            <a:r>
              <a:rPr lang="en-US" altLang="ko-KR" sz="1800" kern="0" spc="-4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0" spc="-4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DB0DE97D-15CE-D002-F498-148ED54C3BA4}"/>
              </a:ext>
            </a:extLst>
          </p:cNvPr>
          <p:cNvSpPr txBox="1"/>
          <p:nvPr/>
        </p:nvSpPr>
        <p:spPr>
          <a:xfrm>
            <a:off x="982663" y="1963973"/>
            <a:ext cx="1006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kern="0" spc="-4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투자자에게 재무적 가치를 제공하는 기업의 능력은 다음의 요인들과</a:t>
            </a:r>
            <a:r>
              <a:rPr lang="ko-KR" altLang="en-US" sz="20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 </a:t>
            </a:r>
            <a:r>
              <a:rPr lang="ko-KR" altLang="en-US" sz="2000" kern="0" dirty="0" err="1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불가분하게</a:t>
            </a:r>
            <a:r>
              <a:rPr lang="ko-KR" altLang="en-US" sz="20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 연계</a:t>
            </a:r>
            <a:r>
              <a:rPr lang="ko-KR" altLang="en-US" sz="2000" kern="0" spc="-4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되어 있습니다</a:t>
            </a:r>
            <a:r>
              <a:rPr lang="en-US" altLang="ko-KR" sz="2000" kern="0" spc="-4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kern="0" spc="-4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1EB42DF2-5AD1-CCE7-BE41-344A9FC81879}"/>
              </a:ext>
            </a:extLst>
          </p:cNvPr>
          <p:cNvSpPr txBox="1"/>
          <p:nvPr/>
        </p:nvSpPr>
        <p:spPr>
          <a:xfrm>
            <a:off x="1458715" y="3070049"/>
            <a:ext cx="21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이해관계자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543902AB-88A5-601F-FD75-0C278BA2010D}"/>
              </a:ext>
            </a:extLst>
          </p:cNvPr>
          <p:cNvSpPr txBox="1"/>
          <p:nvPr/>
        </p:nvSpPr>
        <p:spPr>
          <a:xfrm>
            <a:off x="3842238" y="3070049"/>
            <a:ext cx="21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사회</a:t>
            </a:r>
            <a:r>
              <a:rPr lang="en-GB" sz="2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B6CE13DA-407C-DA6B-F31D-6EFB96E38E53}"/>
              </a:ext>
            </a:extLst>
          </p:cNvPr>
          <p:cNvSpPr txBox="1"/>
          <p:nvPr/>
        </p:nvSpPr>
        <p:spPr>
          <a:xfrm>
            <a:off x="6225761" y="3070049"/>
            <a:ext cx="21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자연환경</a:t>
            </a:r>
          </a:p>
        </p:txBody>
      </p: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1B6A9B1F-4F1E-A4ED-8762-9AA1FB9790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856" y="4053353"/>
            <a:ext cx="675717" cy="675717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AA0F256F-5A09-2EC7-63AF-0DDB21088E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088" y="4048567"/>
            <a:ext cx="671346" cy="671346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25AA81E8-4396-79E9-1B2C-A3598A4B1C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565" y="4044634"/>
            <a:ext cx="671346" cy="671346"/>
          </a:xfrm>
          <a:prstGeom prst="rect">
            <a:avLst/>
          </a:prstGeom>
        </p:spPr>
      </p:pic>
      <p:sp>
        <p:nvSpPr>
          <p:cNvPr id="32" name="TextBox 5">
            <a:extLst>
              <a:ext uri="{FF2B5EF4-FFF2-40B4-BE49-F238E27FC236}">
                <a16:creationId xmlns:a16="http://schemas.microsoft.com/office/drawing/2014/main" id="{E86D2302-9066-87FC-F222-C4104A8CECFD}"/>
              </a:ext>
            </a:extLst>
          </p:cNvPr>
          <p:cNvSpPr txBox="1"/>
          <p:nvPr/>
        </p:nvSpPr>
        <p:spPr>
          <a:xfrm>
            <a:off x="8609285" y="3070049"/>
            <a:ext cx="21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경제</a:t>
            </a:r>
          </a:p>
        </p:txBody>
      </p:sp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898811-FBB1-DC75-C0CB-0ADE4E950B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521" y="4031543"/>
            <a:ext cx="697527" cy="6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4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87EB1-FB15-DD09-66FE-057F7AC121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257" y="1347319"/>
            <a:ext cx="10861805" cy="828298"/>
          </a:xfrm>
        </p:spPr>
        <p:txBody>
          <a:bodyPr/>
          <a:lstStyle/>
          <a:p>
            <a:pPr marL="0" indent="12700"/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중요한 지속가능성 관련 정보를 식별하는 방법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1CE1E-63D6-EBCE-D0F0-7D25355AF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1FB0E1-7C28-EA7B-2503-64257FDF0178}"/>
              </a:ext>
            </a:extLst>
          </p:cNvPr>
          <p:cNvSpPr txBox="1">
            <a:spLocks/>
          </p:cNvSpPr>
          <p:nvPr/>
        </p:nvSpPr>
        <p:spPr>
          <a:xfrm>
            <a:off x="1067309" y="5877139"/>
            <a:ext cx="7496119" cy="4681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800" kern="0" spc="-5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‘</a:t>
            </a:r>
            <a:r>
              <a:rPr lang="ko-KR" altLang="en-US" sz="1800" kern="0" spc="-50" dirty="0" err="1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중요한’에</a:t>
            </a:r>
            <a:r>
              <a:rPr lang="ko-KR" altLang="en-US" sz="1800" kern="0" spc="-5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 대한 </a:t>
            </a:r>
            <a:r>
              <a:rPr lang="en-US" altLang="ko-KR" sz="1800" kern="0" spc="-5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IFRS </a:t>
            </a:r>
            <a:r>
              <a:rPr lang="ko-KR" altLang="en-US" sz="1800" kern="0" spc="-5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회계기준의 정의를 기반으로 합니다</a:t>
            </a:r>
            <a:r>
              <a:rPr lang="en-US" altLang="ko-KR" sz="1800" kern="0" spc="-5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0" spc="-5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7652A-B281-754A-5444-A78128343944}"/>
              </a:ext>
            </a:extLst>
          </p:cNvPr>
          <p:cNvSpPr txBox="1"/>
          <p:nvPr/>
        </p:nvSpPr>
        <p:spPr>
          <a:xfrm>
            <a:off x="1031532" y="3429000"/>
            <a:ext cx="1017621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altLang="ko-KR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‘</a:t>
            </a:r>
            <a:r>
              <a:rPr lang="ko-KR" altLang="en-US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정보를 누락하거나 잘못 기재하거나 불분명하게 하여</a:t>
            </a:r>
            <a:r>
              <a:rPr lang="en-US" altLang="ko-KR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br>
              <a:rPr lang="en-US" altLang="ko-KR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2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투자자의 의사결정에 영향</a:t>
            </a:r>
            <a:r>
              <a:rPr lang="ko-KR" altLang="en-US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을 줄 것으로 합리적으로 예상할 수 있다면</a:t>
            </a:r>
            <a:r>
              <a:rPr lang="en-US" altLang="ko-KR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br>
              <a:rPr lang="en-US" altLang="ko-KR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그 정보는 중요한 것이다</a:t>
            </a:r>
            <a:r>
              <a:rPr lang="en-US" altLang="ko-KR" sz="2800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.’</a:t>
            </a:r>
            <a:endParaRPr lang="ko-KR" altLang="en-US" sz="2800" kern="0" spc="-1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195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4EC9A-DE75-45CA-C3DD-9F567709F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연계된 정보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9DDC5-00F3-0429-F021-5E7FB8050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790123A-71E8-BF43-B702-A9002E60F899}" type="slidenum">
              <a:rPr lang="en-US" dirty="0" smtClean="0">
                <a:cs typeface="Arial" panose="020B0604020202020204" pitchFamily="34" charset="0"/>
              </a:rPr>
              <a:pPr/>
              <a:t>14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B7DD43-D09D-98C8-7DAC-A2BDFEFBAD7B}"/>
              </a:ext>
            </a:extLst>
          </p:cNvPr>
          <p:cNvSpPr txBox="1">
            <a:spLocks/>
          </p:cNvSpPr>
          <p:nvPr/>
        </p:nvSpPr>
        <p:spPr>
          <a:xfrm>
            <a:off x="1033386" y="2349317"/>
            <a:ext cx="10017473" cy="3995922"/>
          </a:xfrm>
          <a:prstGeom prst="rect">
            <a:avLst/>
          </a:prstGeom>
        </p:spPr>
        <p:txBody>
          <a:bodyPr wrap="square" lIns="0" tIns="0" rIns="0" bIns="0" numCol="1" spcCol="540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IFRS S1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는 투자자가 다음 사항 간의 연계</a:t>
            </a: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(connections)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를 이해할 수 있도록 하는 정보의 공시를 요구합니다</a:t>
            </a: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.</a:t>
            </a:r>
            <a:endParaRPr lang="en-GB" sz="20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</a:endParaRPr>
          </a:p>
          <a:p>
            <a:pPr marL="1150620" indent="-34290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위험 및 기회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1150620" indent="-34290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핵심요소에 대한 공시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1150620" indent="-34290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재무공시 및 재무제표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807720"/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이러한 공시는 다음의 같습니다</a:t>
            </a: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.</a:t>
            </a:r>
            <a:endParaRPr lang="ko-KR" altLang="en-US" sz="20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</a:endParaRPr>
          </a:p>
          <a:p>
            <a:pPr marL="1150620" indent="-34290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관련 재무제표와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동일한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보고기업 및 보고기간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 대해 작성됨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1150620" indent="-34290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일반목적재무보고서의 일부로서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재무제표와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동시에 제공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됨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1150620" indent="-34290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회계기준의 요구사항을 고려하여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가능한 한 재무제표 상 대응되는 데이터 및 가정과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일관되는 데이터 및 가정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을 포함</a:t>
            </a:r>
          </a:p>
        </p:txBody>
      </p:sp>
    </p:spTree>
    <p:extLst>
      <p:ext uri="{BB962C8B-B14F-4D97-AF65-F5344CB8AC3E}">
        <p14:creationId xmlns:p14="http://schemas.microsoft.com/office/powerpoint/2010/main" val="35177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5FEE-EAA4-F705-7290-97A43A5A47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9173" y="1361946"/>
            <a:ext cx="10533490" cy="70776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sz="3000">
                <a:latin typeface="Arial"/>
                <a:cs typeface="Arial"/>
              </a:rPr>
              <a:t>Applies TCFD structure to set out core content areas</a:t>
            </a:r>
            <a:endParaRPr lang="en-US" sz="3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3ACCE-849B-B90B-70B6-E149308C41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3783" y="3626399"/>
            <a:ext cx="2473744" cy="593473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거버넌스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F0EC-AB3C-A53B-0D1B-57C6FA674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56E783C-D6FC-2D97-174D-113E2FD4B15E}"/>
              </a:ext>
            </a:extLst>
          </p:cNvPr>
          <p:cNvSpPr txBox="1">
            <a:spLocks/>
          </p:cNvSpPr>
          <p:nvPr/>
        </p:nvSpPr>
        <p:spPr>
          <a:xfrm>
            <a:off x="3576276" y="3626398"/>
            <a:ext cx="2464526" cy="593474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전략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4F7B6F4-130D-590F-6E6E-ABF70DBBE2B2}"/>
              </a:ext>
            </a:extLst>
          </p:cNvPr>
          <p:cNvSpPr txBox="1">
            <a:spLocks/>
          </p:cNvSpPr>
          <p:nvPr/>
        </p:nvSpPr>
        <p:spPr>
          <a:xfrm>
            <a:off x="6148521" y="3660633"/>
            <a:ext cx="2464526" cy="679834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위험관리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126F9-6D9F-97D2-3BB8-078E005AFCA8}"/>
              </a:ext>
            </a:extLst>
          </p:cNvPr>
          <p:cNvSpPr txBox="1"/>
          <p:nvPr/>
        </p:nvSpPr>
        <p:spPr>
          <a:xfrm>
            <a:off x="1048379" y="4069392"/>
            <a:ext cx="2464526" cy="1132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기업이 지속가능성 관련 </a:t>
            </a:r>
            <a:b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위험 및 기회를 모니터링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관리하고 감독하기 위해 사용하는 거버넌스 프로세스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통제 및 절차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CB503-F52D-2471-0A5B-DBAA14E3305A}"/>
              </a:ext>
            </a:extLst>
          </p:cNvPr>
          <p:cNvSpPr txBox="1"/>
          <p:nvPr/>
        </p:nvSpPr>
        <p:spPr>
          <a:xfrm>
            <a:off x="3537501" y="4069392"/>
            <a:ext cx="2542077" cy="601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위험 및 기회를 관리하기 위한 기업의 전략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F74B2-4F78-7552-3BF0-BC6249CD7D30}"/>
              </a:ext>
            </a:extLst>
          </p:cNvPr>
          <p:cNvSpPr txBox="1"/>
          <p:nvPr/>
        </p:nvSpPr>
        <p:spPr>
          <a:xfrm>
            <a:off x="6096000" y="4069392"/>
            <a:ext cx="2464525" cy="1128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위험 및 기회를 식별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평가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우선순위 설정 및 모니터링하기 위해 기업이 사용하는 프로세스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4B0B90-48EA-6E8C-539E-0E5B96BD1A3F}"/>
              </a:ext>
            </a:extLst>
          </p:cNvPr>
          <p:cNvSpPr txBox="1">
            <a:spLocks/>
          </p:cNvSpPr>
          <p:nvPr/>
        </p:nvSpPr>
        <p:spPr>
          <a:xfrm>
            <a:off x="8703691" y="3649321"/>
            <a:ext cx="2464526" cy="679834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지표 및 목표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35DD0A-541A-A450-92F9-08BC1C997C5E}"/>
              </a:ext>
            </a:extLst>
          </p:cNvPr>
          <p:cNvSpPr txBox="1"/>
          <p:nvPr/>
        </p:nvSpPr>
        <p:spPr>
          <a:xfrm>
            <a:off x="8712364" y="4070926"/>
            <a:ext cx="2375828" cy="601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1600" kern="0" spc="-5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위험 및 기회와 관련된 기업의 성과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3662A1-AAC6-7E8D-71A7-FFA9F658BFB2}"/>
              </a:ext>
            </a:extLst>
          </p:cNvPr>
          <p:cNvCxnSpPr>
            <a:cxnSpLocks/>
          </p:cNvCxnSpPr>
          <p:nvPr/>
        </p:nvCxnSpPr>
        <p:spPr>
          <a:xfrm>
            <a:off x="3521834" y="2784150"/>
            <a:ext cx="0" cy="2741821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E4D1B0CA-2A14-CFB1-20CC-467423071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645" y="2779602"/>
            <a:ext cx="572447" cy="572447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4963A093-26BA-7E1D-A670-306B86F08D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18" y="2736325"/>
            <a:ext cx="623180" cy="623180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B4C30602-5759-1CC6-0549-67A9C8FF36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933" y="2781240"/>
            <a:ext cx="571900" cy="571900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71E4014B-CE0A-7559-7211-4153DFCD8A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374" y="2736325"/>
            <a:ext cx="628960" cy="62896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24DA0A-25AC-2750-0EA6-2F0AD0F608B6}"/>
              </a:ext>
            </a:extLst>
          </p:cNvPr>
          <p:cNvCxnSpPr>
            <a:cxnSpLocks/>
          </p:cNvCxnSpPr>
          <p:nvPr/>
        </p:nvCxnSpPr>
        <p:spPr>
          <a:xfrm>
            <a:off x="6096000" y="2784150"/>
            <a:ext cx="0" cy="2741821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2090D2-0BFE-0779-07C1-01403BB6EB6B}"/>
              </a:ext>
            </a:extLst>
          </p:cNvPr>
          <p:cNvCxnSpPr>
            <a:cxnSpLocks/>
          </p:cNvCxnSpPr>
          <p:nvPr/>
        </p:nvCxnSpPr>
        <p:spPr>
          <a:xfrm>
            <a:off x="8675372" y="2784150"/>
            <a:ext cx="0" cy="2798494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858C38F-B707-C3ED-9A41-E36BEAC2E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3463" y="1351313"/>
            <a:ext cx="10188575" cy="654191"/>
          </a:xfrm>
        </p:spPr>
        <p:txBody>
          <a:bodyPr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핵심요소를 규정하기 위한 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TCFD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구조의 적용</a:t>
            </a:r>
            <a:endParaRPr lang="en-US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endParaRPr lang="en-US" dirty="0">
              <a:solidFill>
                <a:srgbClr val="5D5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3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9FD47-4500-CF65-D3E5-95113E5126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1353339"/>
            <a:ext cx="10939744" cy="559042"/>
          </a:xfrm>
        </p:spPr>
        <p:txBody>
          <a:bodyPr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공시 구체화를 위한 지침</a:t>
            </a: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B40EAEED-D328-91B1-4C95-309BAD385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8618F8-669E-110E-D3A4-577D1399C94E}"/>
              </a:ext>
            </a:extLst>
          </p:cNvPr>
          <p:cNvSpPr/>
          <p:nvPr/>
        </p:nvSpPr>
        <p:spPr>
          <a:xfrm>
            <a:off x="1019173" y="3428953"/>
            <a:ext cx="4927748" cy="2717132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Bef>
                <a:spcPts val="200"/>
              </a:spcBef>
              <a:spcAft>
                <a:spcPts val="600"/>
              </a:spcAft>
              <a:defRPr/>
            </a:pPr>
            <a:r>
              <a:rPr lang="ko-KR" altLang="en-US" sz="1600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관련된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위험 및 기회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를 식별하기 위해 기업은 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기준을 사용하며 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다음을 고려해야 합니다</a:t>
            </a:r>
            <a:r>
              <a:rPr lang="en-US" altLang="ko-KR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.</a:t>
            </a:r>
            <a:endParaRPr lang="en-GB" sz="16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  <a:p>
            <a:pPr marL="285750" lvl="1" indent="-285750">
              <a:spcBef>
                <a:spcPts val="200"/>
              </a:spcBef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SASB 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기준</a:t>
            </a:r>
            <a:endParaRPr lang="en-GB" altLang="ko-KR" sz="16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  <a:p>
            <a:pPr marL="285750" lvl="1" indent="-285750">
              <a:spcBef>
                <a:spcPts val="200"/>
              </a:spcBef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endParaRPr lang="en-US" altLang="ko-KR" sz="12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  <a:p>
            <a:pPr marL="0" lvl="1">
              <a:spcBef>
                <a:spcPts val="200"/>
              </a:spcBef>
              <a:spcAft>
                <a:spcPts val="300"/>
              </a:spcAft>
              <a:buClr>
                <a:srgbClr val="5F6061"/>
              </a:buClr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기업은 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또한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다음을 고려할 수 있습니다</a:t>
            </a:r>
            <a:r>
              <a:rPr lang="en-US" altLang="ko-KR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.</a:t>
            </a:r>
            <a:endParaRPr lang="en-GB" sz="16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CDSB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프레임워크 적용지침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200"/>
              </a:spcBef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산업 관행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200"/>
              </a:spcBef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투자자에 중점을 둔 기준제정기구가 발행한 자료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8404E-E3AD-05E0-65BF-59338C72B2E5}"/>
              </a:ext>
            </a:extLst>
          </p:cNvPr>
          <p:cNvSpPr/>
          <p:nvPr/>
        </p:nvSpPr>
        <p:spPr>
          <a:xfrm>
            <a:off x="6428414" y="3429000"/>
            <a:ext cx="4744411" cy="2935224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lvl="1">
              <a:spcAft>
                <a:spcPts val="600"/>
              </a:spcAft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공시할 정보를 식별하기 위해 기업은 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기준을 사용하며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b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외 주제에 대해서는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 다음을 고려해야 합니다</a:t>
            </a:r>
            <a:r>
              <a:rPr lang="en-US" altLang="ko-KR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.</a:t>
            </a:r>
            <a:endParaRPr lang="en-GB" sz="16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  <a:p>
            <a:pPr marL="285750" lvl="1" indent="-285750"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SASB 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기준</a:t>
            </a:r>
            <a:r>
              <a:rPr lang="en-GB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 </a:t>
            </a:r>
            <a:endParaRPr lang="en-US" sz="16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  <a:p>
            <a:pPr marL="285750" lvl="1" indent="-285750"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endParaRPr lang="en-US" altLang="ko-KR" sz="14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  <a:p>
            <a:pPr marL="0" lvl="1">
              <a:spcAft>
                <a:spcPts val="300"/>
              </a:spcAft>
              <a:buClr>
                <a:srgbClr val="5F6061"/>
              </a:buClr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또한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투자자의 정보수요를 충족하는 범위에서 </a:t>
            </a:r>
            <a:b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기업은 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또한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다음을 고려할 수 있습니다</a:t>
            </a:r>
            <a:r>
              <a:rPr lang="en-US" altLang="ko-KR" sz="16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.</a:t>
            </a:r>
            <a:endParaRPr lang="en-GB" sz="16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  <a:p>
            <a:pPr marL="285750" lvl="1" indent="-285750"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CDSB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프레임워크 적용지침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lvl="1" indent="-285750"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산업 관행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lvl="1" indent="-285750"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 중심의 기준제정기구가 발행한 자료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lvl="1" indent="-285750"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GRI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lvl="1" indent="-285750">
              <a:spcAft>
                <a:spcPts val="100"/>
              </a:spcAft>
              <a:buClr>
                <a:srgbClr val="5F6061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600" kern="10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유럽지속가능성보고기준</a:t>
            </a:r>
            <a:endParaRPr lang="en-US" altLang="ko-KR" sz="1600" kern="10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BC012-7ED5-6AA1-43FE-62F84A1B266D}"/>
              </a:ext>
            </a:extLst>
          </p:cNvPr>
          <p:cNvSpPr txBox="1"/>
          <p:nvPr/>
        </p:nvSpPr>
        <p:spPr>
          <a:xfrm>
            <a:off x="1019173" y="3053949"/>
            <a:ext cx="5094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어떤 위험 및 기회를 보고할 것인가</a:t>
            </a:r>
            <a:r>
              <a:rPr lang="en-US" altLang="ko-KR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?</a:t>
            </a:r>
            <a:endParaRPr lang="ko-KR" altLang="en-US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AB869-0692-931B-91AD-83082DDC9486}"/>
              </a:ext>
            </a:extLst>
          </p:cNvPr>
          <p:cNvSpPr txBox="1"/>
          <p:nvPr/>
        </p:nvSpPr>
        <p:spPr>
          <a:xfrm>
            <a:off x="6428414" y="3076820"/>
            <a:ext cx="3655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어떤 정보를 공시할 것인가</a:t>
            </a:r>
            <a:r>
              <a:rPr lang="en-US" altLang="ko-KR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?</a:t>
            </a:r>
            <a:endParaRPr lang="ko-KR" altLang="en-US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05BF7A62-6756-FFB2-1C8A-85BA1E2D8A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43" y="2295494"/>
            <a:ext cx="560008" cy="56000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C8B0BD54-AE48-3D20-1714-50868C22AD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626" y="2312988"/>
            <a:ext cx="559042" cy="5590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D07654-C281-C61C-43F9-1E26B7C0F9DC}"/>
              </a:ext>
            </a:extLst>
          </p:cNvPr>
          <p:cNvCxnSpPr>
            <a:cxnSpLocks/>
          </p:cNvCxnSpPr>
          <p:nvPr/>
        </p:nvCxnSpPr>
        <p:spPr>
          <a:xfrm>
            <a:off x="6096000" y="2312988"/>
            <a:ext cx="0" cy="403225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9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CCCEA-D89F-927C-B4BB-634D1F3C9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750" y="2603448"/>
            <a:ext cx="5204103" cy="3263210"/>
          </a:xfrm>
        </p:spPr>
        <p:txBody>
          <a:bodyPr lIns="0" tIns="0" rIns="0" bIns="0" anchor="t"/>
          <a:lstStyle/>
          <a:p>
            <a:pPr>
              <a:defRPr/>
            </a:pPr>
            <a:r>
              <a:rPr lang="en-US" sz="3600" dirty="0">
                <a:latin typeface="프리젠테이션 8 ExtraBold" pitchFamily="2" charset="-127"/>
                <a:ea typeface="프리젠테이션 8 ExtraBold" pitchFamily="2" charset="-127"/>
                <a:cs typeface="Arial"/>
              </a:rPr>
              <a:t>IFRS S2</a:t>
            </a:r>
            <a:r>
              <a:rPr lang="en-US" sz="3600" dirty="0">
                <a:latin typeface="Arial"/>
                <a:cs typeface="Arial"/>
              </a:rPr>
              <a:t>: </a:t>
            </a:r>
            <a:r>
              <a:rPr lang="en-US" sz="3200" dirty="0">
                <a:solidFill>
                  <a:srgbClr val="5D5B5C"/>
                </a:solidFill>
                <a:latin typeface="Arial"/>
                <a:cs typeface="Arial"/>
              </a:rPr>
              <a:t> </a:t>
            </a:r>
            <a:br>
              <a:rPr lang="en-US" sz="3200" dirty="0">
                <a:solidFill>
                  <a:srgbClr val="5D5B5C"/>
                </a:solidFill>
                <a:latin typeface="Arial"/>
                <a:cs typeface="Arial"/>
              </a:rPr>
            </a:br>
            <a:r>
              <a:rPr lang="ko-KR" altLang="en-US" sz="32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</a:t>
            </a:r>
            <a:r>
              <a:rPr lang="ko-KR" altLang="en-US" sz="3200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관련 공시</a:t>
            </a:r>
            <a:endParaRPr lang="en-US" sz="3600" dirty="0">
              <a:latin typeface="Arial"/>
              <a:cs typeface="Arial"/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2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5B4373A-5A68-E581-F960-54482B256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3" y="1351313"/>
            <a:ext cx="10868027" cy="654191"/>
          </a:xfrm>
        </p:spPr>
        <p:txBody>
          <a:bodyPr lIns="0" tIns="0" rIns="0" bIns="0" anchor="t"/>
          <a:lstStyle/>
          <a:p>
            <a:r>
              <a:rPr lang="en-US" sz="330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  <a:t>IFRS S2: </a:t>
            </a:r>
            <a:r>
              <a:rPr lang="ko-KR" altLang="en-US" sz="33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공시</a:t>
            </a:r>
          </a:p>
          <a:p>
            <a:endParaRPr lang="en-US" dirty="0">
              <a:solidFill>
                <a:srgbClr val="5D5B5C"/>
              </a:solidFill>
            </a:endParaRPr>
          </a:p>
          <a:p>
            <a:endParaRPr lang="en-US" dirty="0">
              <a:solidFill>
                <a:srgbClr val="5D5B5C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B2E3E4-9D08-5BC0-5470-76589A47770E}"/>
              </a:ext>
            </a:extLst>
          </p:cNvPr>
          <p:cNvSpPr txBox="1">
            <a:spLocks/>
          </p:cNvSpPr>
          <p:nvPr/>
        </p:nvSpPr>
        <p:spPr>
          <a:xfrm>
            <a:off x="4672396" y="2331700"/>
            <a:ext cx="6260647" cy="37793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TCFD 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권고안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통합</a:t>
            </a:r>
            <a:endParaRPr lang="en-GB" sz="1800" b="1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투자자의 정보수요를 충족하기 위해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IFRS S2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는 다음과 같습니다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742950" lvl="1" indent="-285750">
              <a:spcBef>
                <a:spcPts val="1000"/>
              </a:spcBef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IFRS S1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 따라 사용</a:t>
            </a:r>
            <a:endParaRPr lang="en-GB" sz="1800" b="1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742950" lvl="1" indent="-285750">
              <a:spcBef>
                <a:spcPts val="1000"/>
              </a:spcBef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800" kern="10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물리적 위험 및 전환 위험을 포함한 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기후 관련 위험 및 기회에 대한 중요한 정보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공시를 요구 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742950" lvl="1" indent="-285750">
              <a:spcBef>
                <a:spcPts val="1000"/>
              </a:spcBef>
              <a:buClr>
                <a:srgbClr val="1A99D2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산업기반 공시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를 요구하며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이를 지원하기 위해 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SASB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기준을 기반으로 한 부속지침 제공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FBADC-76D7-0165-780E-D4E2723F23CD}"/>
              </a:ext>
            </a:extLst>
          </p:cNvPr>
          <p:cNvSpPr/>
          <p:nvPr/>
        </p:nvSpPr>
        <p:spPr bwMode="auto">
          <a:xfrm>
            <a:off x="3983182" y="2203160"/>
            <a:ext cx="7224566" cy="1009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BB608A85-54AC-2F4A-68D8-3D2C05F1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1F853FAB-2080-05FC-4287-D8441404F7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3" y="2203160"/>
            <a:ext cx="2929029" cy="4142078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33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44FDF-18EE-E93B-01A3-55D928703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E5C87F-7977-299B-4662-C01F352AADDF}"/>
              </a:ext>
            </a:extLst>
          </p:cNvPr>
          <p:cNvSpPr/>
          <p:nvPr/>
        </p:nvSpPr>
        <p:spPr>
          <a:xfrm>
            <a:off x="1019173" y="2314694"/>
            <a:ext cx="4840150" cy="1774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A7740-7560-A065-8513-44292A1B1E77}"/>
              </a:ext>
            </a:extLst>
          </p:cNvPr>
          <p:cNvSpPr/>
          <p:nvPr/>
        </p:nvSpPr>
        <p:spPr>
          <a:xfrm>
            <a:off x="6329014" y="2314694"/>
            <a:ext cx="4840150" cy="1774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5A29C-76D5-3726-778C-92A90960DF89}"/>
              </a:ext>
            </a:extLst>
          </p:cNvPr>
          <p:cNvSpPr/>
          <p:nvPr/>
        </p:nvSpPr>
        <p:spPr>
          <a:xfrm>
            <a:off x="6329014" y="4254252"/>
            <a:ext cx="4840150" cy="1774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A6F34-43B9-6FBD-09D5-3FBCA632536E}"/>
              </a:ext>
            </a:extLst>
          </p:cNvPr>
          <p:cNvSpPr/>
          <p:nvPr/>
        </p:nvSpPr>
        <p:spPr>
          <a:xfrm>
            <a:off x="1019173" y="4254252"/>
            <a:ext cx="4840150" cy="1774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9EBC6-F838-1DDA-C056-5D4AA5279F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5029" y="2811546"/>
            <a:ext cx="781217" cy="781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8DF4B-7AC1-0EF7-1793-40B3C9F586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5029" y="4751103"/>
            <a:ext cx="781217" cy="781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6391-4111-0299-D8BB-3C9E9E0960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1794" y="2811544"/>
            <a:ext cx="781217" cy="781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56E235-1A2D-8072-6FF9-BF1C1511F91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1795" y="4751103"/>
            <a:ext cx="781217" cy="7812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1CE329-44F9-6E58-CA2E-F04875E7FB53}"/>
              </a:ext>
            </a:extLst>
          </p:cNvPr>
          <p:cNvSpPr txBox="1"/>
          <p:nvPr/>
        </p:nvSpPr>
        <p:spPr>
          <a:xfrm>
            <a:off x="2279026" y="2838069"/>
            <a:ext cx="3240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1A99D2"/>
              </a:buClr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위험 및 기회가 기업의 성과와 전망에 미치는 영향을 판단할 수 있습니다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6D7FDD-F094-5B27-CEAE-DAB2B5BC4DA9}"/>
              </a:ext>
            </a:extLst>
          </p:cNvPr>
          <p:cNvSpPr txBox="1"/>
          <p:nvPr/>
        </p:nvSpPr>
        <p:spPr>
          <a:xfrm>
            <a:off x="7532406" y="2838069"/>
            <a:ext cx="3384565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1A99D2"/>
              </a:buClr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전환 계획을 포함하여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위험 및 기회를 관리하기 위한 기업의 대응 및 전략을 이해할 수 있습니다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80F70-9E49-6818-F218-A9921087409B}"/>
              </a:ext>
            </a:extLst>
          </p:cNvPr>
          <p:cNvSpPr txBox="1"/>
          <p:nvPr/>
        </p:nvSpPr>
        <p:spPr>
          <a:xfrm>
            <a:off x="2279026" y="4716869"/>
            <a:ext cx="324000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1A99D2"/>
              </a:buClr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기업의 계획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사업모형 및 운영을 기후 관련 위험 및 기회에 맞추어 적응할 수 있는 능력을 평가할 수 있습니다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6E4D7F-19D1-0A3B-152D-36DA10089E16}"/>
              </a:ext>
            </a:extLst>
          </p:cNvPr>
          <p:cNvSpPr txBox="1"/>
          <p:nvPr/>
        </p:nvSpPr>
        <p:spPr>
          <a:xfrm>
            <a:off x="7555795" y="4721595"/>
            <a:ext cx="3240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1A99D2"/>
              </a:buClr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 가치사슬 내에서의 기후 관련 위험 및 기회를 이해할 수 있습니다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 </a:t>
            </a:r>
            <a:endParaRPr lang="ko-KR" altLang="en-US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6FFA3-ED78-3A78-C415-A46E767B4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260" y="1341438"/>
            <a:ext cx="10598003" cy="654191"/>
          </a:xfrm>
        </p:spPr>
        <p:txBody>
          <a:bodyPr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중요한 기후 관련 정보를 통해 투자자는 다음을 수행할 수 있습니다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 </a:t>
            </a:r>
            <a:endParaRPr lang="ko-KR" altLang="en-US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955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ECCA72-0C29-FA1C-5916-9CAC21952D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749" y="2603448"/>
            <a:ext cx="10514107" cy="2712623"/>
          </a:xfrm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en-US" altLang="ko-KR" sz="3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3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 소개</a:t>
            </a:r>
            <a:r>
              <a:rPr lang="en-US" altLang="ko-KR" sz="3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ko-KR" altLang="en-US" sz="3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더 나은 의사결정을 위한 더 나은 정보</a:t>
            </a:r>
            <a:endParaRPr lang="en-GB" sz="33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>
              <a:lnSpc>
                <a:spcPct val="150000"/>
              </a:lnSpc>
            </a:pPr>
            <a:endParaRPr lang="en-GB" dirty="0"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F624AC-6C33-9686-0BCD-4F92E6D290AC}"/>
              </a:ext>
            </a:extLst>
          </p:cNvPr>
          <p:cNvSpPr/>
          <p:nvPr/>
        </p:nvSpPr>
        <p:spPr>
          <a:xfrm>
            <a:off x="1024748" y="4404476"/>
            <a:ext cx="8761425" cy="1486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GB" sz="1800">
              <a:solidFill>
                <a:schemeClr val="accent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D54E52-3DA5-B947-01CE-ED4F0E204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2326" y="5316071"/>
            <a:ext cx="10406529" cy="530758"/>
          </a:xfrm>
        </p:spPr>
        <p:txBody>
          <a:bodyPr anchor="t"/>
          <a:lstStyle/>
          <a:p>
            <a:pPr algn="just"/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이 발표자료에는 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IFRS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재단의 저작권 자료가 포함되어 있으며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모든 권리는 보호됩니다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. 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해당 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(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저작권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) 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자료는 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IFRS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재단의 허가를 받아 이 발표자료에 포함되었습니다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. 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제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3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자가 이를 복제 또는 배포할 수 있는 권한은 부여되지 않습니다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. IFRS 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기준 및 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IFRS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재단의 작업물에 대한 모든 정보는 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http://www.ifrs.org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에서 확인할 수 있습니다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. IFRS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재단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저자 및 출판사는 본 발표자료를 신뢰하여 행동하거나 행동하지 않음으로써 발생하는 모든 손실에 대해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그 손실이 과실로 인한 것이든 그 외의 이유로 인한 것이든 책임을 지지 않습니다</a:t>
            </a:r>
            <a:r>
              <a:rPr lang="en-US" altLang="ko-KR" sz="12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.</a:t>
            </a:r>
            <a:endParaRPr lang="ko-KR" altLang="en-US" sz="1200" kern="0" spc="0" dirty="0">
              <a:solidFill>
                <a:srgbClr val="5F6061"/>
              </a:solidFill>
              <a:effectLst/>
              <a:latin typeface="프리젠테이션 4 Regular" pitchFamily="2" charset="-127"/>
              <a:ea typeface="프리젠테이션 4 Regular" pitchFamily="2" charset="-127"/>
            </a:endParaRPr>
          </a:p>
          <a:p>
            <a:endParaRPr lang="en-US" sz="1200" dirty="0">
              <a:solidFill>
                <a:schemeClr val="tx1"/>
              </a:solidFill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321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7F86C-250F-F0F8-91D1-384F309B2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174" y="1351313"/>
            <a:ext cx="9303385" cy="741647"/>
          </a:xfrm>
        </p:spPr>
        <p:txBody>
          <a:bodyPr lIns="0" tIns="0" rIns="0" bIns="0" anchor="t"/>
          <a:lstStyle/>
          <a:p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 S2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는 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 S1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과 함께 적용해야 합니다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53B26-93DF-7556-BB4A-AED36BF5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8BCAD-B042-DE05-BA5E-F85A89D670BC}"/>
              </a:ext>
            </a:extLst>
          </p:cNvPr>
          <p:cNvSpPr txBox="1"/>
          <p:nvPr/>
        </p:nvSpPr>
        <p:spPr>
          <a:xfrm>
            <a:off x="1019174" y="2160737"/>
            <a:ext cx="10340488" cy="41395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  <a:buClr>
                <a:schemeClr val="accent3"/>
              </a:buClr>
            </a:pPr>
            <a:r>
              <a:rPr lang="en-GB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  <a:t>IFRS S1:</a:t>
            </a:r>
          </a:p>
          <a:p>
            <a:pPr marL="285750" indent="-285750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연계된 정보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가치사슬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그리고 어떠한 지속가능성 및 기후 관련 위험 및 기회를 보고해야 하는지 등 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핵심 개념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을 규정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중요성 평가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 대한 필수적인 지침을 제공</a:t>
            </a:r>
            <a:endParaRPr lang="en-GB" b="1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제공해야 하는 정보의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 질적 특성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예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정보를 </a:t>
            </a:r>
            <a:r>
              <a:rPr lang="ko-KR" altLang="en-US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목적적합하고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충실히 나타내야 한다는 점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)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을 제시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다음과 같은 보고를 위한 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요구사항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을 제시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742950" lvl="2" indent="-2857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보고기업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742950" lvl="2" indent="-2857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보고시기 및 공시 위치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742950" lvl="2" indent="-2857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보고의 연계성 및 비교정보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추정치의 변경 및 오류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판단에 대한 공시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가정 및 추정치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언제 정보를 통합 및 세분화할지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상업적으로 민감한 기회의 공시 면제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그리고 법과 규제와의 상호작용을 어떻게 다루어야 하는지를 제시</a:t>
            </a:r>
          </a:p>
          <a:p>
            <a:pPr marL="285750" indent="-285750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13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5B4373A-5A68-E581-F960-54482B256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3" y="1351313"/>
            <a:ext cx="10868027" cy="654191"/>
          </a:xfrm>
        </p:spPr>
        <p:txBody>
          <a:bodyPr lIns="0" tIns="0" rIns="0" bIns="0" anchor="t"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주요 공시사항</a:t>
            </a:r>
            <a:r>
              <a:rPr lang="en-US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  <a:t> </a:t>
            </a:r>
            <a:endParaRPr lang="en-US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endParaRPr lang="en-US" b="1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BB608A85-54AC-2F4A-68D8-3D2C05F1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70B6CE4-E9D1-3E9A-69E2-F2657B98E71E}"/>
              </a:ext>
            </a:extLst>
          </p:cNvPr>
          <p:cNvSpPr txBox="1">
            <a:spLocks/>
          </p:cNvSpPr>
          <p:nvPr/>
        </p:nvSpPr>
        <p:spPr>
          <a:xfrm>
            <a:off x="1911270" y="2558265"/>
            <a:ext cx="1827786" cy="395146"/>
          </a:xfrm>
          <a:prstGeom prst="rect">
            <a:avLst/>
          </a:prstGeom>
        </p:spPr>
        <p:txBody>
          <a:bodyPr wrap="square" lIns="0" tIns="0" rIns="0" bIns="0" numCol="1" spcCol="540000"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2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전략</a:t>
            </a:r>
            <a:endParaRPr lang="ko-KR" altLang="en-US" sz="16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60E14EAC-E068-27CC-0C01-58CAB87BC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63" y="2312988"/>
            <a:ext cx="748440" cy="7484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F89AD8-937D-A011-FAD1-01BA826FE973}"/>
              </a:ext>
            </a:extLst>
          </p:cNvPr>
          <p:cNvSpPr txBox="1"/>
          <p:nvPr/>
        </p:nvSpPr>
        <p:spPr>
          <a:xfrm>
            <a:off x="1731105" y="3439352"/>
            <a:ext cx="3014589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ko-KR" altLang="en-US" sz="2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전략 및 의사결정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286881-E263-C409-98C4-A627870C679E}"/>
              </a:ext>
            </a:extLst>
          </p:cNvPr>
          <p:cNvSpPr txBox="1"/>
          <p:nvPr/>
        </p:nvSpPr>
        <p:spPr>
          <a:xfrm>
            <a:off x="1731103" y="4118129"/>
            <a:ext cx="3041619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ko-KR" altLang="en-US" sz="2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현재 및 예상 재무적 영향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68DC04-F09C-A5D4-8554-67FF8874C2A1}"/>
              </a:ext>
            </a:extLst>
          </p:cNvPr>
          <p:cNvSpPr txBox="1"/>
          <p:nvPr/>
        </p:nvSpPr>
        <p:spPr>
          <a:xfrm>
            <a:off x="1731103" y="4796906"/>
            <a:ext cx="3030841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ko-KR" altLang="en-US" sz="2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회복력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7CF33D-C945-F9BF-B79B-1C2DFA9F1A6E}"/>
              </a:ext>
            </a:extLst>
          </p:cNvPr>
          <p:cNvSpPr txBox="1">
            <a:spLocks/>
          </p:cNvSpPr>
          <p:nvPr/>
        </p:nvSpPr>
        <p:spPr>
          <a:xfrm>
            <a:off x="7052902" y="2562057"/>
            <a:ext cx="3800634" cy="387561"/>
          </a:xfrm>
          <a:prstGeom prst="rect">
            <a:avLst/>
          </a:prstGeom>
        </p:spPr>
        <p:txBody>
          <a:bodyPr wrap="square" lIns="0" tIns="0" rIns="0" bIns="0" numCol="1" spcCol="540000"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2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지표 및 목표</a:t>
            </a:r>
          </a:p>
        </p:txBody>
      </p: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4318427A-DFF7-73BC-5158-951421FA0A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45318"/>
            <a:ext cx="754220" cy="7542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3B6BA49-6B7C-7175-F63B-5464D27BB8CE}"/>
              </a:ext>
            </a:extLst>
          </p:cNvPr>
          <p:cNvSpPr txBox="1"/>
          <p:nvPr/>
        </p:nvSpPr>
        <p:spPr>
          <a:xfrm>
            <a:off x="6850223" y="3439352"/>
            <a:ext cx="3236374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ko-KR" altLang="en-US" sz="2300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스코프</a:t>
            </a:r>
            <a:r>
              <a:rPr lang="ko-KR" altLang="en-US" sz="2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en-US" altLang="ko-KR" sz="2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1~3 </a:t>
            </a:r>
            <a:r>
              <a:rPr lang="ko-KR" altLang="en-US" sz="2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온실가스 배출량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2D336D-2916-C237-B6C2-39F93134D9C0}"/>
              </a:ext>
            </a:extLst>
          </p:cNvPr>
          <p:cNvSpPr txBox="1"/>
          <p:nvPr/>
        </p:nvSpPr>
        <p:spPr>
          <a:xfrm>
            <a:off x="6850220" y="4118129"/>
            <a:ext cx="3250827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ko-KR" altLang="en-US" sz="2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산업기반 공시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738B9-7CC1-71A7-122A-F1C10D26EE67}"/>
              </a:ext>
            </a:extLst>
          </p:cNvPr>
          <p:cNvSpPr txBox="1"/>
          <p:nvPr/>
        </p:nvSpPr>
        <p:spPr>
          <a:xfrm>
            <a:off x="6850220" y="4796906"/>
            <a:ext cx="3250827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ko-KR" altLang="en-US" sz="23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목표</a:t>
            </a:r>
          </a:p>
        </p:txBody>
      </p:sp>
    </p:spTree>
    <p:extLst>
      <p:ext uri="{BB962C8B-B14F-4D97-AF65-F5344CB8AC3E}">
        <p14:creationId xmlns:p14="http://schemas.microsoft.com/office/powerpoint/2010/main" val="1014276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A45B31-9E91-B3BC-6362-D94EBBA59A5D}"/>
              </a:ext>
            </a:extLst>
          </p:cNvPr>
          <p:cNvSpPr/>
          <p:nvPr/>
        </p:nvSpPr>
        <p:spPr>
          <a:xfrm>
            <a:off x="971550" y="2552842"/>
            <a:ext cx="10236201" cy="901700"/>
          </a:xfrm>
          <a:prstGeom prst="roundRect">
            <a:avLst>
              <a:gd name="adj" fmla="val 0"/>
            </a:avLst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DBD4-954B-96E3-976B-A3BA361A1E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9174" y="1351313"/>
            <a:ext cx="5083608" cy="114219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r>
              <a:rPr lang="en-US" sz="3300">
                <a:latin typeface="Arial"/>
                <a:cs typeface="Arial"/>
              </a:rPr>
              <a:t>Climate resilience</a:t>
            </a:r>
            <a:endParaRPr lang="en-GB" sz="330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966D6-F2B2-7DA7-41D7-F50E8C3A5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35150" y="2620395"/>
            <a:ext cx="9334253" cy="815098"/>
          </a:xfrm>
        </p:spPr>
        <p:txBody>
          <a:bodyPr wrap="square" anchor="ctr">
            <a:noAutofit/>
          </a:bodyPr>
          <a:lstStyle/>
          <a:p>
            <a:pPr marL="0" indent="0">
              <a:buNone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변화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전개 및 불확실성에 대한 기업의 전략과 사업모형의 회복력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026B-9DE3-AB97-4466-BF504B803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790123A-71E8-BF43-B702-A9002E60F899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F27134-0131-684D-5DA3-AFAC9FA7885A}"/>
              </a:ext>
            </a:extLst>
          </p:cNvPr>
          <p:cNvCxnSpPr>
            <a:cxnSpLocks/>
          </p:cNvCxnSpPr>
          <p:nvPr/>
        </p:nvCxnSpPr>
        <p:spPr>
          <a:xfrm>
            <a:off x="958850" y="2571277"/>
            <a:ext cx="1023620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05EB8308-3018-2EAC-384D-50751D93F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388" y="2632055"/>
            <a:ext cx="801636" cy="840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D1C9-AC12-65A9-D59B-93F9A48C73A1}"/>
              </a:ext>
            </a:extLst>
          </p:cNvPr>
          <p:cNvSpPr txBox="1"/>
          <p:nvPr/>
        </p:nvSpPr>
        <p:spPr>
          <a:xfrm>
            <a:off x="8099237" y="4277167"/>
            <a:ext cx="2814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시나리오 분석에 사용한 투입변수 및 주요 가정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B7F08-56BD-C5BB-48AD-75D83365DE2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8572" y="4148741"/>
            <a:ext cx="944727" cy="944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9A3AA4-2BD3-B5CC-6D51-3C478869DE90}"/>
              </a:ext>
            </a:extLst>
          </p:cNvPr>
          <p:cNvSpPr txBox="1"/>
          <p:nvPr/>
        </p:nvSpPr>
        <p:spPr>
          <a:xfrm>
            <a:off x="2640724" y="4436159"/>
            <a:ext cx="2853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회복력 평가</a:t>
            </a:r>
          </a:p>
        </p:txBody>
      </p:sp>
      <p:pic>
        <p:nvPicPr>
          <p:cNvPr id="16" name="Picture 15" descr="A blue line with black background&#10;&#10;Description automatically generated">
            <a:extLst>
              <a:ext uri="{FF2B5EF4-FFF2-40B4-BE49-F238E27FC236}">
                <a16:creationId xmlns:a16="http://schemas.microsoft.com/office/drawing/2014/main" id="{1C9593AF-6A29-73A8-E74D-AA30552B6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63" y="4153448"/>
            <a:ext cx="944727" cy="954269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F96C0E5-4F06-B2E9-476D-F4F54971A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3" y="1351313"/>
            <a:ext cx="10868027" cy="654191"/>
          </a:xfrm>
        </p:spPr>
        <p:txBody>
          <a:bodyPr lIns="0" tIns="0" rIns="0" bIns="0" anchor="t"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회복력</a:t>
            </a:r>
            <a:endParaRPr lang="en-US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endParaRPr lang="en-US" dirty="0">
              <a:solidFill>
                <a:srgbClr val="5D5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8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8">
            <a:extLst>
              <a:ext uri="{FF2B5EF4-FFF2-40B4-BE49-F238E27FC236}">
                <a16:creationId xmlns:a16="http://schemas.microsoft.com/office/drawing/2014/main" id="{5D4CBE03-AD24-F77F-B96B-7F2CE147ADDF}"/>
              </a:ext>
            </a:extLst>
          </p:cNvPr>
          <p:cNvSpPr txBox="1"/>
          <p:nvPr/>
        </p:nvSpPr>
        <p:spPr>
          <a:xfrm>
            <a:off x="1771359" y="2575490"/>
            <a:ext cx="9628651" cy="789899"/>
          </a:xfrm>
          <a:prstGeom prst="round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IFRS S2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는 시나리오 분석의 적용 방법에 대한 적용지침을 포함하고 있습니다</a:t>
            </a: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.</a:t>
            </a:r>
            <a:endParaRPr lang="ko-KR" altLang="en-US" sz="20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  <a:p>
            <a:pPr marL="0" marR="0" indent="0" algn="just" fontAlgn="base" latinLnBrk="1"/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이는 </a:t>
            </a:r>
            <a:r>
              <a:rPr lang="en-US" altLang="ko-KR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TCFD 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자료를 기반으로 하고 있습니다</a:t>
            </a:r>
            <a:r>
              <a:rPr lang="en-US" altLang="ko-KR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20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E5B468F-8A15-937E-A54F-5B0BE24C2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3" y="1351313"/>
            <a:ext cx="10188578" cy="654191"/>
          </a:xfrm>
        </p:spPr>
        <p:txBody>
          <a:bodyPr lIns="0" tIns="0" rIns="0" bIns="0" anchor="t"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회복력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시나리오 분석</a:t>
            </a:r>
            <a:r>
              <a:rPr lang="en-GB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  <a:t>  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F7A3-3FCC-8C89-DC3B-694EEF4D6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C26231D7-7DAC-6ACF-01BB-4CF576ED8844}"/>
              </a:ext>
            </a:extLst>
          </p:cNvPr>
          <p:cNvSpPr txBox="1">
            <a:spLocks/>
          </p:cNvSpPr>
          <p:nvPr/>
        </p:nvSpPr>
        <p:spPr>
          <a:xfrm>
            <a:off x="984249" y="1941310"/>
            <a:ext cx="10739440" cy="4905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기업은 기후 회복력에 대한 보고를 위해</a:t>
            </a:r>
            <a:r>
              <a:rPr lang="en-US" altLang="ko-KR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시나리오 분석을 사용해야 합니다</a:t>
            </a:r>
            <a:r>
              <a:rPr lang="en-US" altLang="ko-KR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프리젠테이션 5 Medium" pitchFamily="2" charset="-127"/>
                <a:ea typeface="프리젠테이션 5 Medium" pitchFamily="2" charset="-127"/>
                <a:cs typeface="Arial"/>
              </a:rPr>
              <a:t> 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C443CC71-E9E8-7A63-862B-D9A61DE1C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66" y="2725171"/>
            <a:ext cx="490538" cy="490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B48FE7-F6BF-1CFC-E1D9-2741A7A9E70D}"/>
              </a:ext>
            </a:extLst>
          </p:cNvPr>
          <p:cNvSpPr txBox="1"/>
          <p:nvPr/>
        </p:nvSpPr>
        <p:spPr>
          <a:xfrm>
            <a:off x="1771359" y="3733129"/>
            <a:ext cx="8866904" cy="1603104"/>
          </a:xfrm>
          <a:prstGeom prst="rect">
            <a:avLst/>
          </a:prstGeom>
          <a:solidFill>
            <a:schemeClr val="accent6">
              <a:alpha val="31000"/>
            </a:schemeClr>
          </a:solidFill>
        </p:spPr>
        <p:txBody>
          <a:bodyPr wrap="square" lIns="108000" tIns="108000" rIns="144000" bIns="10800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본 지침은 다음을 요구합니다</a:t>
            </a:r>
            <a:r>
              <a:rPr lang="en-US" altLang="ko-KR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Times New Roman (Body CS)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 상황에 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상응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하는 기후 관련 시나리오 분석 방법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Times New Roman (Body CS)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과도한 원가나 노력 없이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보고일 시점 기업이 이용할 수 있는 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합리적이고 뒷받침될 수 있는 모든 정보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 사용</a:t>
            </a:r>
          </a:p>
        </p:txBody>
      </p:sp>
    </p:spTree>
    <p:extLst>
      <p:ext uri="{BB962C8B-B14F-4D97-AF65-F5344CB8AC3E}">
        <p14:creationId xmlns:p14="http://schemas.microsoft.com/office/powerpoint/2010/main" val="4072146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A45B31-9E91-B3BC-6362-D94EBBA59A5D}"/>
              </a:ext>
            </a:extLst>
          </p:cNvPr>
          <p:cNvSpPr/>
          <p:nvPr/>
        </p:nvSpPr>
        <p:spPr>
          <a:xfrm>
            <a:off x="971550" y="2546350"/>
            <a:ext cx="10201275" cy="901700"/>
          </a:xfrm>
          <a:prstGeom prst="roundRect">
            <a:avLst>
              <a:gd name="adj" fmla="val 0"/>
            </a:avLst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DBD4-954B-96E3-976B-A3BA361A1E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9174" y="1351313"/>
            <a:ext cx="5083608" cy="114219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r>
              <a:rPr lang="en-US" sz="3300" dirty="0">
                <a:latin typeface="Arial"/>
                <a:cs typeface="Arial"/>
              </a:rPr>
              <a:t>GHG emissions</a:t>
            </a:r>
            <a:endParaRPr lang="en-GB" sz="3300" dirty="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966D6-F2B2-7DA7-41D7-F50E8C3A5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35150" y="2613903"/>
            <a:ext cx="9337675" cy="815098"/>
          </a:xfrm>
        </p:spPr>
        <p:txBody>
          <a:bodyPr wrap="square" anchor="ctr">
            <a:noAutofit/>
          </a:bodyPr>
          <a:lstStyle/>
          <a:p>
            <a:pPr marL="0" indent="0">
              <a:buNone/>
            </a:pP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기업의 </a:t>
            </a:r>
            <a:r>
              <a:rPr lang="ko-KR" altLang="en-US" sz="2000" kern="10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스코프</a:t>
            </a: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en-US" altLang="ko-KR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1, </a:t>
            </a:r>
            <a:r>
              <a:rPr lang="ko-KR" altLang="en-US" sz="2000" kern="10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스코프</a:t>
            </a: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en-US" altLang="ko-KR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2 </a:t>
            </a: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및 </a:t>
            </a:r>
            <a:r>
              <a:rPr lang="ko-KR" altLang="en-US" sz="2000" kern="10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스코프</a:t>
            </a: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en-US" altLang="ko-KR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3 </a:t>
            </a: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온실가스 절대 총배출량을 공시해야 합니다</a:t>
            </a:r>
            <a:r>
              <a:rPr lang="en-US" altLang="ko-KR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2000" kern="10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026B-9DE3-AB97-4466-BF504B803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790123A-71E8-BF43-B702-A9002E60F899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8FB5539-5A90-2BD5-9D22-04F3C3761307}"/>
              </a:ext>
            </a:extLst>
          </p:cNvPr>
          <p:cNvSpPr txBox="1">
            <a:spLocks/>
          </p:cNvSpPr>
          <p:nvPr/>
        </p:nvSpPr>
        <p:spPr>
          <a:xfrm>
            <a:off x="1054100" y="5756877"/>
            <a:ext cx="7200000" cy="546899"/>
          </a:xfrm>
          <a:prstGeom prst="rect">
            <a:avLst/>
          </a:prstGeom>
        </p:spPr>
        <p:txBody>
          <a:bodyPr wrap="square" lIns="72000" tIns="72000" rIns="72000" bIns="72000" numCol="1" spcCol="540000" anchor="ctr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GHG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프로토콜 기업 기준에 따라 측정 해야함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5B7378-2896-BDBD-8B8D-E5ADEF19949B}"/>
              </a:ext>
            </a:extLst>
          </p:cNvPr>
          <p:cNvSpPr txBox="1"/>
          <p:nvPr/>
        </p:nvSpPr>
        <p:spPr>
          <a:xfrm>
            <a:off x="8132323" y="3867150"/>
            <a:ext cx="3040503" cy="156675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180000" tIns="108000" rIns="180000" bIns="7200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기업이 온실가스 배출량을 측정하기 위해 특정 투입변수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가정 및 추정기법을 어떻게 사용했고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왜 사용했는지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그리고 이에 대해 변경한 모든 사항을 공시합니다</a:t>
            </a:r>
            <a:r>
              <a:rPr lang="en-US" altLang="ko-KR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kern="10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pic>
        <p:nvPicPr>
          <p:cNvPr id="8" name="Graphic 7" descr="Information with solid fill">
            <a:extLst>
              <a:ext uri="{FF2B5EF4-FFF2-40B4-BE49-F238E27FC236}">
                <a16:creationId xmlns:a16="http://schemas.microsoft.com/office/drawing/2014/main" id="{C94D80DE-5C75-D705-01D3-4F6328B9B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100" y="2705100"/>
            <a:ext cx="622300" cy="622300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1CC6986-09C7-D71F-3953-8E4D5BBB47FF}"/>
              </a:ext>
            </a:extLst>
          </p:cNvPr>
          <p:cNvSpPr txBox="1">
            <a:spLocks/>
          </p:cNvSpPr>
          <p:nvPr/>
        </p:nvSpPr>
        <p:spPr>
          <a:xfrm>
            <a:off x="982662" y="3867150"/>
            <a:ext cx="7149661" cy="2017526"/>
          </a:xfrm>
          <a:prstGeom prst="rect">
            <a:avLst/>
          </a:prstGeom>
        </p:spPr>
        <p:txBody>
          <a:bodyPr wrap="square" lIns="0" tIns="0" rIns="0" bIns="0" numCol="1" spcCol="54000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ko-KR" altLang="en-US" sz="2000" b="1" kern="0" dirty="0" err="1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스코프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 </a:t>
            </a: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1</a:t>
            </a:r>
            <a:r>
              <a:rPr lang="en-US" altLang="ko-KR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직접 온실가스 배출량</a:t>
            </a:r>
            <a:endParaRPr lang="en-GB" sz="20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ko-KR" altLang="en-US" sz="2000" b="1" kern="0" dirty="0" err="1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스코프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 </a:t>
            </a: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2</a:t>
            </a:r>
            <a:r>
              <a:rPr lang="en-US" altLang="ko-KR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기업이 구매 또는 획득한 전기로부터 발생하는 간접 온실가스 배출량</a:t>
            </a:r>
            <a:endParaRPr lang="en-GB" sz="20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ko-KR" altLang="en-US" sz="2000" b="1" kern="0" dirty="0" err="1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스코프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 </a:t>
            </a:r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3</a:t>
            </a:r>
            <a:r>
              <a:rPr lang="en-US" altLang="ko-KR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ko-KR" altLang="en-US" sz="20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 가치사슬 내에서 발생한 기타 모든 간접 온실가스 배출량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C75EFE-4B7C-DAF6-070B-532F21FAE105}"/>
              </a:ext>
            </a:extLst>
          </p:cNvPr>
          <p:cNvSpPr txBox="1">
            <a:spLocks/>
          </p:cNvSpPr>
          <p:nvPr/>
        </p:nvSpPr>
        <p:spPr>
          <a:xfrm>
            <a:off x="8431721" y="496417"/>
            <a:ext cx="1059316" cy="1534465"/>
          </a:xfrm>
          <a:prstGeom prst="rect">
            <a:avLst/>
          </a:prstGeom>
        </p:spPr>
        <p:txBody>
          <a:bodyPr wrap="square" lIns="0" tIns="0" rIns="0" bIns="0" numCol="1" spcCol="54000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None/>
              <a:defRPr/>
            </a:pP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EF9DEC-3C8A-0ACB-0510-381EBC3BD6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3" y="1351313"/>
            <a:ext cx="10868027" cy="654191"/>
          </a:xfrm>
        </p:spPr>
        <p:txBody>
          <a:bodyPr lIns="0" tIns="0" rIns="0" bIns="0" anchor="t"/>
          <a:lstStyle/>
          <a:p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온실가스 배출량</a:t>
            </a:r>
            <a:endParaRPr lang="en-US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endParaRPr lang="en-US" b="1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737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DBD4-954B-96E3-976B-A3BA361A1E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9173" y="1351313"/>
            <a:ext cx="10387179" cy="114219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산업별 요구사항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spcAft>
                <a:spcPts val="600"/>
              </a:spcAft>
            </a:pP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966D6-F2B2-7DA7-41D7-F50E8C3A5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9173" y="2343901"/>
            <a:ext cx="4061408" cy="3522349"/>
          </a:xfrm>
        </p:spPr>
        <p:txBody>
          <a:bodyPr wrap="square" lIns="0" tIns="0" rIns="0" bIns="0" numCol="1" spcCol="540000" anchor="t">
            <a:noAutofit/>
          </a:bodyPr>
          <a:lstStyle/>
          <a:p>
            <a:pPr marL="0" indent="0">
              <a:buNone/>
            </a:pPr>
            <a:r>
              <a:rPr lang="ko-KR" altLang="en-US" sz="1800" kern="0" spc="-2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산업별 공시가 유용한 이유는 다음과 같습니다</a:t>
            </a:r>
            <a:r>
              <a:rPr lang="en-US" altLang="ko-KR" sz="1800" kern="0" spc="-2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342900" indent="-342900"/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산업별로</a:t>
            </a:r>
            <a:r>
              <a:rPr lang="ko-KR" altLang="en-US" sz="1800" b="1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목적적합한 지속가능성 관련 사안이</a:t>
            </a:r>
            <a:r>
              <a:rPr lang="ko-KR" altLang="en-US" sz="1800" b="1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상이함</a:t>
            </a:r>
            <a:endParaRPr lang="en-GB" sz="1800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</a:endParaRPr>
          </a:p>
          <a:p>
            <a:pPr marL="342900" indent="-342900"/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투자자는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산업 및 부문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 따라 기업 및 포트폴리오를 분석함</a:t>
            </a:r>
            <a:r>
              <a:rPr lang="en-GB" sz="1800" b="1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  <a:t> </a:t>
            </a:r>
          </a:p>
          <a:p>
            <a:pPr marL="342900" indent="-342900"/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기업은 자신의 사업에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더 적합한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보고에 집중할 수 있음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342900" indent="-342900"/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가장 목적적합한 정보에 집중하므로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비용을 절감하고 혼란을 최소화함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026B-9DE3-AB97-4466-BF504B803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D2E3E-00E2-6E57-5318-F3CCA1117251}"/>
              </a:ext>
            </a:extLst>
          </p:cNvPr>
          <p:cNvSpPr/>
          <p:nvPr/>
        </p:nvSpPr>
        <p:spPr>
          <a:xfrm>
            <a:off x="6199457" y="2290655"/>
            <a:ext cx="4973370" cy="2415158"/>
          </a:xfrm>
          <a:prstGeom prst="rect">
            <a:avLst/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A24CB-FD1A-F879-2ADB-6D7692EA58B3}"/>
              </a:ext>
            </a:extLst>
          </p:cNvPr>
          <p:cNvSpPr txBox="1"/>
          <p:nvPr/>
        </p:nvSpPr>
        <p:spPr>
          <a:xfrm>
            <a:off x="6199457" y="2587196"/>
            <a:ext cx="4991843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프리젠테이션 5 Medium" pitchFamily="2" charset="-127"/>
                <a:ea typeface="프리젠테이션 5 Medium" pitchFamily="2" charset="-127"/>
                <a:cs typeface="Arial"/>
              </a:rPr>
              <a:t>IFRS S2: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 S2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는 산업별 공시를 제공할 것을 요구하지만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기준서와 함께 제공된 산업기반 지표는 요구사항이 아닌 예시지침임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예외는 금융배출량에 관한 정보로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이는 반드시 제공해야 함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9A76EC-2D2A-2E45-1504-C54CD9C09F7F}"/>
              </a:ext>
            </a:extLst>
          </p:cNvPr>
          <p:cNvCxnSpPr>
            <a:cxnSpLocks/>
          </p:cNvCxnSpPr>
          <p:nvPr/>
        </p:nvCxnSpPr>
        <p:spPr>
          <a:xfrm>
            <a:off x="6223950" y="2290562"/>
            <a:ext cx="4940238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Icon&#10;&#10;Description automatically generated">
            <a:extLst>
              <a:ext uri="{FF2B5EF4-FFF2-40B4-BE49-F238E27FC236}">
                <a16:creationId xmlns:a16="http://schemas.microsoft.com/office/drawing/2014/main" id="{29439579-B562-F5FD-5FAD-4EA97F3B7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896" y="1520598"/>
            <a:ext cx="6953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2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A03E0-40BE-0D19-CF10-F18F67B826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18603" y="2431053"/>
            <a:ext cx="9275936" cy="3914185"/>
          </a:xfrm>
        </p:spPr>
        <p:txBody>
          <a:bodyPr wrap="square" lIns="0" tIns="0" rIns="0" bIns="0" numCol="1" spcCol="540000" anchor="t"/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잘 알려진 용어 및 개념을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사용합니다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br>
              <a:rPr lang="en-GB" sz="180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</a:b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ko-KR" altLang="en-US" sz="1800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비례성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537845" lvl="1" indent="-269875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과도한 원가나 노력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없이 이용할 수 있는 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합리적이고 뒷받침될 수 있는 정보 사용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을 요구</a:t>
            </a:r>
            <a:endParaRPr lang="en-GB" b="1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537845" lvl="1" indent="-269875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기술</a:t>
            </a:r>
            <a:r>
              <a:rPr lang="en-US" altLang="ko-KR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, 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역량 및 자원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고려</a:t>
            </a:r>
            <a:br>
              <a:rPr lang="en-GB" b="1" dirty="0">
                <a:latin typeface="Arial"/>
                <a:cs typeface="Arial"/>
              </a:rPr>
            </a:br>
            <a:endParaRPr lang="en-GB" b="1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지원 방식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537845" lvl="1" indent="-269875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기준서 내 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지침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및 교육자료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537845" lvl="1" indent="-269875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위험 및 기회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그리고 지표 식별을 위한 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지침의 원천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en-GB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  <a:t> </a:t>
            </a:r>
          </a:p>
          <a:p>
            <a:pPr marL="537845" lvl="1" indent="-269875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기타 사안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예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재무적 영향에 대한 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질적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시나리오 분석 및 질적 정보 허용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)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명확화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경과규정</a:t>
            </a: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DC18B7EC-6E7E-27CC-B201-8D5CE1ECD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44201-69CF-2EDD-89B6-0EF8178E94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172" y="2333518"/>
            <a:ext cx="561601" cy="561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345E5-F308-DD52-3546-5A96F63BC2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171" y="3194911"/>
            <a:ext cx="561601" cy="561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03F2F-A961-9E8D-41FB-241DA2B9320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171" y="4379858"/>
            <a:ext cx="561601" cy="561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3D0FE-4F55-207F-F4AA-80AA680E71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170" y="5783637"/>
            <a:ext cx="561601" cy="56160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2DE14D-21BB-D778-EA3A-0025DD332970}"/>
              </a:ext>
            </a:extLst>
          </p:cNvPr>
          <p:cNvSpPr txBox="1">
            <a:spLocks/>
          </p:cNvSpPr>
          <p:nvPr/>
        </p:nvSpPr>
        <p:spPr>
          <a:xfrm>
            <a:off x="1019173" y="1351313"/>
            <a:ext cx="10387179" cy="114219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적용을 지원하기 위한 메커니즘</a:t>
            </a:r>
          </a:p>
        </p:txBody>
      </p:sp>
    </p:spTree>
    <p:extLst>
      <p:ext uri="{BB962C8B-B14F-4D97-AF65-F5344CB8AC3E}">
        <p14:creationId xmlns:p14="http://schemas.microsoft.com/office/powerpoint/2010/main" val="3650148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A6438-CCF8-A30D-A5ED-62601ECD80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9173" y="1351313"/>
            <a:ext cx="8676369" cy="114219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ko-KR" altLang="en-US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최초 적용연도에 대한 완화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A0D3CD-B7E1-F441-8BCC-DE63E6C858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9174" y="2570238"/>
            <a:ext cx="9256940" cy="3272313"/>
          </a:xfrm>
        </p:spPr>
        <p:txBody>
          <a:bodyPr wrap="square" lIns="0" tIns="0" rIns="0" bIns="0" numCol="1" spcCol="540000" anchor="t"/>
          <a:lstStyle/>
          <a:p>
            <a:pPr>
              <a:buClr>
                <a:schemeClr val="accent3"/>
              </a:buClr>
            </a:pP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정보로 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공시를 한정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할 수 있음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보다 늦은 보고가 허용됨 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­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연차 정보가 반기보고와 함께 제공될 수 있음</a:t>
            </a:r>
            <a:r>
              <a:rPr lang="en-GB" sz="180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cs typeface="Arial"/>
              </a:rPr>
              <a:t> </a:t>
            </a:r>
            <a:endParaRPr lang="en-US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>
              <a:buClr>
                <a:schemeClr val="accent3"/>
              </a:buClr>
            </a:pPr>
            <a:r>
              <a:rPr lang="ko-KR" altLang="en-US" sz="1800" kern="0" dirty="0" err="1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스코프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 </a:t>
            </a:r>
            <a:r>
              <a:rPr lang="en-US" altLang="ko-KR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3 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배출량 공시가 요구되지 않음</a:t>
            </a:r>
            <a:endParaRPr lang="en-US" sz="1800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</a:endParaRPr>
          </a:p>
          <a:p>
            <a:pPr>
              <a:buClr>
                <a:schemeClr val="accent3"/>
              </a:buClr>
            </a:pP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기존에 다른 측정 방법론을 사용하고 있다면 </a:t>
            </a:r>
            <a:r>
              <a:rPr lang="en-US" altLang="ko-KR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GHG 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프로토콜을 적용하지 않아도 됨</a:t>
            </a:r>
            <a:endParaRPr lang="en-US" sz="1800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</a:endParaRPr>
          </a:p>
          <a:p>
            <a:pPr>
              <a:buClr>
                <a:schemeClr val="accent3"/>
              </a:buClr>
            </a:pP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비교정보를 제공하지 않아도 됨</a:t>
            </a:r>
            <a:r>
              <a:rPr lang="en-GB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*</a:t>
            </a:r>
            <a:endParaRPr lang="en-US" sz="1800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</a:endParaRP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DC18B7EC-6E7E-27CC-B201-8D5CE1ECD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4AF3274-96E0-0A80-C9F8-9C49E88A9CE4}"/>
              </a:ext>
            </a:extLst>
          </p:cNvPr>
          <p:cNvSpPr txBox="1">
            <a:spLocks/>
          </p:cNvSpPr>
          <p:nvPr/>
        </p:nvSpPr>
        <p:spPr>
          <a:xfrm>
            <a:off x="6556374" y="5194300"/>
            <a:ext cx="5083607" cy="1562390"/>
          </a:xfrm>
          <a:prstGeom prst="rect">
            <a:avLst/>
          </a:prstGeom>
        </p:spPr>
        <p:txBody>
          <a:bodyPr wrap="square" lIns="0" tIns="0" rIns="0" bIns="0" numCol="1" spcCol="54000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46E9E-2614-48E5-5571-1BC2767758E5}"/>
              </a:ext>
            </a:extLst>
          </p:cNvPr>
          <p:cNvSpPr txBox="1"/>
          <p:nvPr/>
        </p:nvSpPr>
        <p:spPr>
          <a:xfrm>
            <a:off x="982663" y="5991843"/>
            <a:ext cx="10380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* </a:t>
            </a:r>
            <a:r>
              <a:rPr lang="ko-KR" altLang="en-US" sz="1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첫 해에 기후 관련 정보로 공시를 한정하는 기업은 두 번째 연도에도 기후 외 지속가능성 관련 위험 및 기회에 대한 비교정보를 제공하지 않아도 됨</a:t>
            </a:r>
            <a:r>
              <a:rPr lang="en-US" altLang="ko-KR" sz="1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400" kern="10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441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82481-FD0B-01A9-FC9B-9C1ED60C2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28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61BCA-DCD4-7BF0-CB10-26355404ED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13527" y="2493507"/>
            <a:ext cx="9764941" cy="2350878"/>
          </a:xfrm>
        </p:spPr>
        <p:txBody>
          <a:bodyPr wrap="square" lIns="0" tIns="0" rIns="0" bIns="0" numCol="1" spcCol="540000" anchor="t"/>
          <a:lstStyle/>
          <a:p>
            <a:pPr marL="0" indent="0">
              <a:buClr>
                <a:schemeClr val="accent3"/>
              </a:buClr>
              <a:buNone/>
            </a:pP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0" indent="0">
              <a:buClr>
                <a:schemeClr val="accent3"/>
              </a:buClr>
              <a:buNone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 기준서는 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제공된 정보가 인증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되도록 고안되었으며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다음과 같은 예시가 있습니다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합리적이고 뒷받침될 수 있는 정보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 사용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판단</a:t>
            </a:r>
            <a:r>
              <a:rPr lang="en-US" altLang="ko-KR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, 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가정</a:t>
            </a:r>
            <a:r>
              <a:rPr lang="en-US" altLang="ko-KR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, </a:t>
            </a:r>
            <a:r>
              <a:rPr lang="ko-KR" altLang="en-US" sz="18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추정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 사용에 대한 공시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33E33D-A892-C399-B4B0-B1B62DCAC2A5}"/>
              </a:ext>
            </a:extLst>
          </p:cNvPr>
          <p:cNvSpPr/>
          <p:nvPr/>
        </p:nvSpPr>
        <p:spPr>
          <a:xfrm>
            <a:off x="1019171" y="4471205"/>
            <a:ext cx="10153654" cy="11421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는 감사인증기준을 개발하는 </a:t>
            </a:r>
            <a:r>
              <a:rPr lang="ko-KR" altLang="en-US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국제감사인증기준위원회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(IAASB)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와 지속적으로 논의하고 있습니다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834D4D-EF9E-1C56-6517-057602BAAF0F}"/>
              </a:ext>
            </a:extLst>
          </p:cNvPr>
          <p:cNvSpPr txBox="1">
            <a:spLocks/>
          </p:cNvSpPr>
          <p:nvPr/>
        </p:nvSpPr>
        <p:spPr>
          <a:xfrm>
            <a:off x="1019173" y="1351313"/>
            <a:ext cx="8676369" cy="114219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인증가능성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75A1D-7AC3-B613-3F70-019916563CED}"/>
              </a:ext>
            </a:extLst>
          </p:cNvPr>
          <p:cNvSpPr txBox="1"/>
          <p:nvPr/>
        </p:nvSpPr>
        <p:spPr>
          <a:xfrm>
            <a:off x="982663" y="2319685"/>
            <a:ext cx="976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accent3"/>
              </a:buClr>
              <a:buNone/>
            </a:pP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기업이 </a:t>
            </a:r>
            <a:r>
              <a:rPr lang="en-US" altLang="ko-KR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기준을 사용해 제공한 정보의 </a:t>
            </a:r>
            <a:r>
              <a:rPr lang="ko-KR" altLang="en-US" sz="20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견고함에 대해 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투자자가 </a:t>
            </a:r>
            <a:r>
              <a:rPr lang="ko-KR" altLang="en-US" sz="2000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확신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할 수 있도록 하는 것이 중요합니다</a:t>
            </a:r>
            <a:r>
              <a:rPr lang="en-US" altLang="ko-KR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13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0520C4-2D23-2DD1-261D-F46AFAF732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1532" y="1347320"/>
            <a:ext cx="8838182" cy="1260414"/>
          </a:xfrm>
        </p:spPr>
        <p:txBody>
          <a:bodyPr/>
          <a:lstStyle/>
          <a:p>
            <a:pPr marL="0" indent="12700"/>
            <a:r>
              <a:rPr lang="ko-KR" altLang="en-US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태깅을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통한 글로벌 기준선 지원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76C3F0-35CA-C8C9-8A46-579EA70E40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1531" y="2314432"/>
            <a:ext cx="10128937" cy="4030806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기준과 마찬가지로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ISSB </a:t>
            </a:r>
            <a:r>
              <a:rPr lang="ko-KR" altLang="en-US" sz="1800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택소노미는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글로벌 기준선으로서 사용될 수 있도록 고안되었으며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각 관할권이 이를 기반으로 확장할 수 있도록 지원하여 디지털 비교가능성을 용이하게 합니다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</a:p>
          <a:p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800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택소노미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기준을 도입한 관할권은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직접 사용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할 수 있음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기준을 기반으로 한 관할권은 추가적인 관할권 요구사항을 반영하기 위해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 확장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할 수 있음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필요한 경우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ISSB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 및 다른 지속가능성 기준 간의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상호운용성을 지원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할 수 있음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이를 통해 공통의 정보 식별이 가능해지기에 투자자는 글로벌 기준선을 명확히 식별할 수 있음</a:t>
            </a:r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98032401-8BAA-77C8-7F33-C03372875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dirty="0" smtClean="0">
                <a:cs typeface="Arial" panose="020B0604020202020204" pitchFamily="34" charset="0"/>
              </a:rPr>
              <a:pPr/>
              <a:t>29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8A151-2850-120D-F1AF-64DD6EB9B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5D5B5C"/>
                </a:solidFill>
                <a:latin typeface="프리젠테이션 5 Medium" pitchFamily="2" charset="-127"/>
                <a:ea typeface="프리젠테이션 5 Medium" pitchFamily="2" charset="-127"/>
              </a:rPr>
              <a:t>개요</a:t>
            </a:r>
            <a:endParaRPr lang="en-US" dirty="0">
              <a:solidFill>
                <a:srgbClr val="5D5B5C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6E352793-3E1B-EDEF-BE3E-C91B53E0C95B}"/>
              </a:ext>
            </a:extLst>
          </p:cNvPr>
          <p:cNvSpPr txBox="1">
            <a:spLocks/>
          </p:cNvSpPr>
          <p:nvPr/>
        </p:nvSpPr>
        <p:spPr>
          <a:xfrm>
            <a:off x="1323973" y="2459374"/>
            <a:ext cx="3153898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A99D2"/>
                </a:solidFill>
                <a:effectLst/>
                <a:uLnTx/>
                <a:uFillTx/>
                <a:latin typeface="프리젠테이션 4 Regular" pitchFamily="2" charset="-127"/>
                <a:ea typeface="프리젠테이션 4 Regular" pitchFamily="2" charset="-127"/>
              </a:rPr>
              <a:t>1. 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프리젠테이션 4 Regular" pitchFamily="2" charset="-127"/>
                <a:ea typeface="프리젠테이션 4 Regular" pitchFamily="2" charset="-127"/>
              </a:rPr>
              <a:t>소개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4 Regular" pitchFamily="2" charset="-127"/>
              <a:ea typeface="프리젠테이션 4 Regular" pitchFamily="2" charset="-127"/>
            </a:endParaRP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F19B5072-CFA1-92DE-5070-3A716031C662}"/>
              </a:ext>
            </a:extLst>
          </p:cNvPr>
          <p:cNvSpPr txBox="1">
            <a:spLocks/>
          </p:cNvSpPr>
          <p:nvPr/>
        </p:nvSpPr>
        <p:spPr>
          <a:xfrm>
            <a:off x="1349572" y="3165728"/>
            <a:ext cx="4180371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A99D2"/>
                </a:solidFill>
                <a:effectLst/>
                <a:uLnTx/>
                <a:uFillTx/>
                <a:latin typeface="프리젠테이션 4 Regular" pitchFamily="2" charset="-127"/>
                <a:ea typeface="프리젠테이션 4 Regular" pitchFamily="2" charset="-127"/>
              </a:rPr>
              <a:t>2. </a:t>
            </a:r>
            <a:r>
              <a:rPr lang="en-US" altLang="ko-KR" sz="24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IFRS S1 </a:t>
            </a:r>
            <a:r>
              <a:rPr lang="ko-KR" altLang="en-US" sz="24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일반 요구사항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4 Regular" pitchFamily="2" charset="-127"/>
              <a:ea typeface="프리젠테이션 4 Regular" pitchFamily="2" charset="-127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5F98E2FF-BC2D-F9FB-4AA8-3E8B22D13262}"/>
              </a:ext>
            </a:extLst>
          </p:cNvPr>
          <p:cNvSpPr txBox="1">
            <a:spLocks/>
          </p:cNvSpPr>
          <p:nvPr/>
        </p:nvSpPr>
        <p:spPr>
          <a:xfrm>
            <a:off x="1349572" y="4578436"/>
            <a:ext cx="3748814" cy="36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A99D2"/>
                </a:solidFill>
                <a:effectLst/>
                <a:uLnTx/>
                <a:uFillTx/>
                <a:latin typeface="프리젠테이션 4 Regular" pitchFamily="2" charset="-127"/>
                <a:ea typeface="프리젠테이션 4 Regular" pitchFamily="2" charset="-127"/>
                <a:cs typeface="Arial"/>
              </a:rPr>
              <a:t>4. 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프리젠테이션 4 Regular" pitchFamily="2" charset="-127"/>
                <a:ea typeface="프리젠테이션 4 Regular" pitchFamily="2" charset="-127"/>
                <a:cs typeface="Arial"/>
              </a:rPr>
              <a:t>결론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4 Regular" pitchFamily="2" charset="-127"/>
              <a:ea typeface="프리젠테이션 4 Regular" pitchFamily="2" charset="-127"/>
              <a:cs typeface="Arial"/>
            </a:endParaRP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916D5C5A-886A-270F-FE05-B4E3F7742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7767016-7832-E386-DD2B-1A3CE684F556}"/>
              </a:ext>
            </a:extLst>
          </p:cNvPr>
          <p:cNvSpPr txBox="1">
            <a:spLocks/>
          </p:cNvSpPr>
          <p:nvPr/>
        </p:nvSpPr>
        <p:spPr>
          <a:xfrm>
            <a:off x="1349572" y="3872082"/>
            <a:ext cx="3467008" cy="36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A99D2"/>
                </a:solidFill>
                <a:effectLst/>
                <a:uLnTx/>
                <a:uFillTx/>
                <a:latin typeface="프리젠테이션 4 Regular" pitchFamily="2" charset="-127"/>
                <a:ea typeface="프리젠테이션 4 Regular" pitchFamily="2" charset="-127"/>
                <a:cs typeface="Arial"/>
              </a:rPr>
              <a:t>3. </a:t>
            </a:r>
            <a:r>
              <a:rPr lang="en-US" altLang="ko-KR" sz="24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IFRS S2 </a:t>
            </a:r>
            <a:r>
              <a:rPr lang="ko-KR" altLang="en-US" sz="2400" kern="0" spc="0" dirty="0">
                <a:solidFill>
                  <a:srgbClr val="5F6061"/>
                </a:solidFill>
                <a:effectLst/>
                <a:latin typeface="프리젠테이션 4 Regular" pitchFamily="2" charset="-127"/>
                <a:ea typeface="프리젠테이션 4 Regular" pitchFamily="2" charset="-127"/>
              </a:rPr>
              <a:t>기후 관련 공시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4 Regular" pitchFamily="2" charset="-127"/>
              <a:ea typeface="프리젠테이션 4 Regular" pitchFamily="2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86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3764C-AF4C-0E48-7576-8B0DE0411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172" y="1351313"/>
            <a:ext cx="10955114" cy="992392"/>
          </a:xfrm>
        </p:spPr>
        <p:txBody>
          <a:bodyPr lIns="0" tIns="0" rIns="0" bIns="0" anchor="t"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상호운용성을 통한 효율적인 보고 달성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95628-3803-0663-D2C6-5C865B9C4B06}"/>
              </a:ext>
            </a:extLst>
          </p:cNvPr>
          <p:cNvSpPr txBox="1"/>
          <p:nvPr/>
        </p:nvSpPr>
        <p:spPr>
          <a:xfrm>
            <a:off x="1019172" y="2343705"/>
            <a:ext cx="10269920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보고 요구사항 전반에 걸쳐 일관성을 보장하기 위해 </a:t>
            </a:r>
            <a:r>
              <a:rPr lang="ko-KR" altLang="en-US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관할권</a:t>
            </a:r>
            <a:r>
              <a:rPr lang="en-US" altLang="ko-KR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lang="ko-KR" altLang="en-US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예</a:t>
            </a:r>
            <a:r>
              <a:rPr lang="en-US" altLang="ko-KR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ko-KR" altLang="en-US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유럽위원회</a:t>
            </a:r>
            <a:r>
              <a:rPr lang="en-US" altLang="ko-KR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)</a:t>
            </a:r>
            <a:r>
              <a:rPr lang="ko-KR" altLang="en-US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과 지속적으로 논의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기준은 ‘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TCFD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작업의 </a:t>
            </a:r>
            <a:r>
              <a:rPr lang="ko-KR" altLang="en-US" kern="0" dirty="0" err="1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정점</a:t>
            </a:r>
            <a:r>
              <a:rPr lang="ko-KR" altLang="en-US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’으로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평가됨</a:t>
            </a:r>
            <a:endParaRPr lang="en-US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CDP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는 자사 플랫폼을 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 S2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 따라 조정함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완전한 상호운용성을 위해</a:t>
            </a:r>
            <a:r>
              <a:rPr lang="ko-KR" altLang="en-US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 </a:t>
            </a:r>
            <a:r>
              <a:rPr lang="en-US" altLang="ko-KR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GRI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와 협력</a:t>
            </a:r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FDABCD76-EE40-454D-BA86-6CCF7D63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24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071E975-F5D6-8E59-88A6-FC45CD5E7DF9}"/>
              </a:ext>
            </a:extLst>
          </p:cNvPr>
          <p:cNvSpPr/>
          <p:nvPr/>
        </p:nvSpPr>
        <p:spPr>
          <a:xfrm>
            <a:off x="3795406" y="565704"/>
            <a:ext cx="3954692" cy="403923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543B0-D9B7-3D9E-BEC9-6D6F05218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790123A-71E8-BF43-B702-A9002E60F899}" type="slidenum">
              <a:rPr lang="en-US" dirty="0" smtClean="0">
                <a:cs typeface="Arial" panose="020B0604020202020204" pitchFamily="34" charset="0"/>
              </a:rPr>
              <a:pPr/>
              <a:t>31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85B175-35C6-396D-2CFE-E776B7EFD14C}"/>
              </a:ext>
            </a:extLst>
          </p:cNvPr>
          <p:cNvSpPr/>
          <p:nvPr/>
        </p:nvSpPr>
        <p:spPr>
          <a:xfrm>
            <a:off x="3648363" y="796423"/>
            <a:ext cx="3722594" cy="3808520"/>
          </a:xfrm>
          <a:prstGeom prst="ellipse">
            <a:avLst/>
          </a:prstGeom>
          <a:solidFill>
            <a:schemeClr val="accent3">
              <a:alpha val="4902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기후 관련 공시에 대한 </a:t>
            </a:r>
            <a:br>
              <a:rPr lang="en-US" altLang="ko-KR" sz="2000" kern="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2000" kern="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높은 수준의 일관성</a:t>
            </a:r>
            <a:r>
              <a:rPr lang="en-US" altLang="ko-KR" sz="2000" dirty="0">
                <a:solidFill>
                  <a:schemeClr val="bg1"/>
                </a:solidFill>
                <a:latin typeface="프리젠테이션 5 Medium" pitchFamily="2" charset="-127"/>
                <a:ea typeface="프리젠테이션 5 Medium" pitchFamily="2" charset="-127"/>
              </a:rPr>
              <a:t>*</a:t>
            </a:r>
            <a:endParaRPr lang="en-GB" altLang="ko-KR" sz="2000" dirty="0">
              <a:solidFill>
                <a:schemeClr val="bg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8D9B5-5A62-8E40-95EB-3FCBBBB7EFAE}"/>
              </a:ext>
            </a:extLst>
          </p:cNvPr>
          <p:cNvSpPr txBox="1"/>
          <p:nvPr/>
        </p:nvSpPr>
        <p:spPr>
          <a:xfrm>
            <a:off x="8389197" y="2208240"/>
            <a:ext cx="281855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ESRS: </a:t>
            </a:r>
          </a:p>
          <a:p>
            <a:br>
              <a:rPr lang="en-US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 전망에 위험 또는 기회를 창출하지 않는</a:t>
            </a:r>
            <a: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) </a:t>
            </a: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임팩트에 관심이 있는 이해관계자를 위한 추가 요구사항 및 누락되거나 불분명해지는 경우에도 투자자 결정에 영향을 미칠 것으로 합리적으로 예상되지 않는 정보에 대한 추가 요구사항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8CD767-8489-022A-F413-9B2ED3F71341}"/>
              </a:ext>
            </a:extLst>
          </p:cNvPr>
          <p:cNvCxnSpPr/>
          <p:nvPr/>
        </p:nvCxnSpPr>
        <p:spPr>
          <a:xfrm>
            <a:off x="7750098" y="2390399"/>
            <a:ext cx="58922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63AEFB-45E7-B059-B488-1F38B444733C}"/>
              </a:ext>
            </a:extLst>
          </p:cNvPr>
          <p:cNvCxnSpPr>
            <a:cxnSpLocks/>
          </p:cNvCxnSpPr>
          <p:nvPr/>
        </p:nvCxnSpPr>
        <p:spPr>
          <a:xfrm flipH="1">
            <a:off x="3075834" y="2797196"/>
            <a:ext cx="57252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251275-DF7C-CEC8-1C9A-5945A83BA3F0}"/>
              </a:ext>
            </a:extLst>
          </p:cNvPr>
          <p:cNvSpPr txBox="1"/>
          <p:nvPr/>
        </p:nvSpPr>
        <p:spPr>
          <a:xfrm>
            <a:off x="984249" y="2589814"/>
            <a:ext cx="204332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ISSB </a:t>
            </a:r>
            <a:r>
              <a:rPr lang="ko-KR" altLang="en-US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기준</a:t>
            </a:r>
            <a:r>
              <a:rPr lang="en-US" altLang="ko-KR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:</a:t>
            </a:r>
            <a:endParaRPr lang="en-US" b="1" kern="0" dirty="0">
              <a:solidFill>
                <a:srgbClr val="5F6061"/>
              </a:solidFill>
              <a:latin typeface="프리젠테이션 7 Bold" pitchFamily="2" charset="-127"/>
              <a:ea typeface="프리젠테이션 7 Bold" pitchFamily="2" charset="-127"/>
              <a:cs typeface="Arial" panose="020B0604020202020204" pitchFamily="34" charset="0"/>
            </a:endParaRPr>
          </a:p>
          <a:p>
            <a:pPr lvl="0" algn="r"/>
            <a:endParaRPr lang="en-US" b="1" dirty="0"/>
          </a:p>
          <a:p>
            <a:pPr algn="r"/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추가 요구사항</a:t>
            </a:r>
            <a:b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예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ko-KR" altLang="en-US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금융배출량</a:t>
            </a:r>
            <a:r>
              <a:rPr lang="en-US" altLang="ko-KR" sz="16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)</a:t>
            </a:r>
            <a:endParaRPr lang="ko-KR" altLang="en-US" sz="16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2558E-484F-A6FC-5BA1-4C29EC0D61C3}"/>
              </a:ext>
            </a:extLst>
          </p:cNvPr>
          <p:cNvSpPr txBox="1"/>
          <p:nvPr/>
        </p:nvSpPr>
        <p:spPr>
          <a:xfrm>
            <a:off x="1067913" y="4911131"/>
            <a:ext cx="940967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높은 수준의 공시 일관성을 통해</a:t>
            </a: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,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 투자자들에게 위험 관리</a:t>
            </a: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그리고 기업의 재무 상태 및 전망에 영향을 미치는 </a:t>
            </a:r>
            <a:b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의존성과 임팩트가 어떻게 위험과 기회를 창출하는지에 대한 의사결정에 유용한 정보를 제공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03690D-A158-F7CC-5DD4-DA2B1261A51E}"/>
              </a:ext>
            </a:extLst>
          </p:cNvPr>
          <p:cNvSpPr/>
          <p:nvPr/>
        </p:nvSpPr>
        <p:spPr>
          <a:xfrm>
            <a:off x="914738" y="5964259"/>
            <a:ext cx="11009375" cy="37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* </a:t>
            </a:r>
            <a:r>
              <a:rPr lang="en-US" altLang="ko-KR" sz="1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</a:t>
            </a:r>
            <a:r>
              <a:rPr lang="ko-KR" altLang="en-US" sz="1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재단 및 </a:t>
            </a:r>
            <a:r>
              <a:rPr lang="en-US" altLang="ko-KR" sz="1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EFRAG</a:t>
            </a:r>
            <a:r>
              <a:rPr lang="ko-KR" altLang="en-US" sz="1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는 상호운용성 지침을 발표함</a:t>
            </a:r>
            <a:r>
              <a:rPr lang="en-US" altLang="ko-KR" sz="1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: </a:t>
            </a:r>
            <a:r>
              <a:rPr lang="en-GB" sz="140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br>
              <a:rPr lang="en-GB" sz="140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en-GB" sz="1400" dirty="0">
                <a:solidFill>
                  <a:schemeClr val="tx1"/>
                </a:solidFill>
                <a:effectLst/>
                <a:latin typeface="프리젠테이션 5 Medium" pitchFamily="2" charset="-127"/>
                <a:ea typeface="프리젠테이션 5 Medium" pitchFamily="2" charset="-127"/>
                <a:hlinkClick r:id="rId3"/>
              </a:rPr>
              <a:t>https://www.ifrs.org/content/dam/ifrs/supporting-implementation/issb-standards/esrs-issb-standards-interoperability-guidance.pdf</a:t>
            </a:r>
            <a:r>
              <a:rPr lang="en-GB" sz="1400" dirty="0">
                <a:solidFill>
                  <a:schemeClr val="tx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213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6D71F-0168-5581-6D6C-EEA59AEED9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9174" y="1351313"/>
            <a:ext cx="7936140" cy="114219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TheSB</a:t>
            </a:r>
            <a:r>
              <a:rPr lang="en-US" dirty="0"/>
              <a:t> Standards can deliver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9E60-CADC-7C9E-E0B0-4A1E82BE00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9174" y="2934145"/>
            <a:ext cx="10650312" cy="257254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투자자 관점</a:t>
            </a: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: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보다 일관되고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비교가능하며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검증가능하고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포괄적인 정보에 접근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>
              <a:lnSpc>
                <a:spcPct val="105000"/>
              </a:lnSpc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기업 관점</a:t>
            </a: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: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거버넌스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전략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자금조달 접근성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자본비용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평판 그리고 직원 및 이해관계자 참여와 같은 영역에 긍정적인 영향을 미침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>
              <a:lnSpc>
                <a:spcPct val="105000"/>
              </a:lnSpc>
            </a:pP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금융시장 관점</a:t>
            </a: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: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지속가능성 관련 위험에 대한 투명성 향상은 장기 금융 안정성에 기여할 것으로 예상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37072-7242-C716-D1D8-A03C6A3AA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32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8D62A2D-388D-F107-EDB4-181B44E790E8}"/>
              </a:ext>
            </a:extLst>
          </p:cNvPr>
          <p:cNvSpPr txBox="1">
            <a:spLocks/>
          </p:cNvSpPr>
          <p:nvPr/>
        </p:nvSpPr>
        <p:spPr>
          <a:xfrm>
            <a:off x="1019172" y="1351313"/>
            <a:ext cx="10955114" cy="9923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기준은 다음과 같은 이점을 제공합니다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250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4AD65-FC47-1D68-706B-F9B81C0AB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33</a:t>
            </a:fld>
            <a:endParaRPr lang="en-US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26472-39E0-ED56-7FBF-52F1BEECC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49" y="1274538"/>
            <a:ext cx="6157444" cy="4822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F49DA4-A0F7-5B06-5A62-C4895EB82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729" y="2592098"/>
            <a:ext cx="3396022" cy="398466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DE7C2B7-66C5-5988-6B00-89F93B323855}"/>
              </a:ext>
            </a:extLst>
          </p:cNvPr>
          <p:cNvSpPr/>
          <p:nvPr/>
        </p:nvSpPr>
        <p:spPr>
          <a:xfrm>
            <a:off x="7141693" y="5321678"/>
            <a:ext cx="563800" cy="5235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056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ifrs.org/sustainability/knowledge-hub/">
            <a:extLst>
              <a:ext uri="{FF2B5EF4-FFF2-40B4-BE49-F238E27FC236}">
                <a16:creationId xmlns:a16="http://schemas.microsoft.com/office/drawing/2014/main" id="{CCF0BE37-9AD9-E409-6FAD-BB4D014EC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13" y="2986122"/>
            <a:ext cx="2168544" cy="2168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D4F2EF-FC30-4D27-12D8-E911A21AECC2}"/>
              </a:ext>
            </a:extLst>
          </p:cNvPr>
          <p:cNvSpPr txBox="1"/>
          <p:nvPr/>
        </p:nvSpPr>
        <p:spPr>
          <a:xfrm>
            <a:off x="939720" y="1919221"/>
            <a:ext cx="10296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IFRS </a:t>
            </a:r>
            <a:r>
              <a:rPr lang="ko-KR" altLang="en-US" sz="20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  <a:cs typeface="Arial" panose="020B0604020202020204" pitchFamily="34" charset="0"/>
              </a:rPr>
              <a:t>지속가능성 공시기준</a:t>
            </a: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 적용을 지원합니다</a:t>
            </a:r>
            <a:r>
              <a:rPr lang="en-US" altLang="ko-KR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20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5A819-5C1B-2308-DB15-26A9ED19892E}"/>
              </a:ext>
            </a:extLst>
          </p:cNvPr>
          <p:cNvSpPr txBox="1"/>
          <p:nvPr/>
        </p:nvSpPr>
        <p:spPr>
          <a:xfrm>
            <a:off x="939720" y="5975906"/>
            <a:ext cx="9241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글로벌 역량강화를 지원하기 위해 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재단 및 제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3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자 기관이 마련한 자주 묻는 질문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(FAQs),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지침 및 자원</a:t>
            </a: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57617C29-CEDE-D51B-FB7A-481DB91A5571}"/>
              </a:ext>
            </a:extLst>
          </p:cNvPr>
          <p:cNvSpPr txBox="1">
            <a:spLocks/>
          </p:cNvSpPr>
          <p:nvPr/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34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B4B06AA-1110-C9A4-B4C6-FBEBD50DF0BC}"/>
              </a:ext>
            </a:extLst>
          </p:cNvPr>
          <p:cNvSpPr txBox="1">
            <a:spLocks/>
          </p:cNvSpPr>
          <p:nvPr/>
        </p:nvSpPr>
        <p:spPr>
          <a:xfrm>
            <a:off x="1019172" y="1351313"/>
            <a:ext cx="10955114" cy="9923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지식 허브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(Knowledge Hub)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EC321-225D-3009-7ED7-C6838029F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2" y="2343705"/>
            <a:ext cx="6535812" cy="34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83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58095F-7610-560C-90B4-299F6B4F68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9173" y="2343706"/>
            <a:ext cx="9692370" cy="2529378"/>
          </a:xfrm>
        </p:spPr>
        <p:txBody>
          <a:bodyPr wrap="square" lIns="0" tIns="0" rIns="0" bIns="0" numCol="1" spcCol="540000" anchor="t"/>
          <a:lstStyle/>
          <a:p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IFRS S1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및 </a:t>
            </a: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IFRS S2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이행 지원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 최우선 순위를 부여</a:t>
            </a:r>
            <a:endParaRPr lang="en-US" sz="1800" b="1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SASB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기준 개선 프로젝트와 </a:t>
            </a:r>
            <a:r>
              <a:rPr lang="en-US" altLang="ko-KR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2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가지의 신규 연구 및 기준제정 프로젝트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를 균형 있게 고려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새롭게 부상하는 사안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 대응할 수 있는 유연성을 위해 일부 역량 보유 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추가적으로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3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개의 활동은 모든 업무의</a:t>
            </a:r>
            <a:r>
              <a:rPr lang="ko-KR" altLang="en-US" sz="1800" b="1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ko-KR" altLang="en-US" sz="1800" b="1" kern="0" dirty="0">
                <a:solidFill>
                  <a:srgbClr val="5F6061"/>
                </a:solidFill>
                <a:latin typeface="프리젠테이션 7 Bold" pitchFamily="2" charset="-127"/>
                <a:ea typeface="프리젠테이션 7 Bold" pitchFamily="2" charset="-127"/>
              </a:rPr>
              <a:t>근본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임</a:t>
            </a:r>
            <a:endParaRPr lang="en-GB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다른 기준제정기구와의 상호운용성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IASB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와의 연계성</a:t>
            </a:r>
            <a:endParaRPr lang="en-GB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이해관계자 참여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026B-9DE3-AB97-4466-BF504B803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D8706-23B3-E2F3-F500-60E4E40746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9174" y="1351313"/>
            <a:ext cx="8413765" cy="797137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sz="3300">
                <a:latin typeface="Arial"/>
                <a:cs typeface="Arial"/>
              </a:rPr>
              <a:t>ISSB work plan H2 2024–H1 2026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56CB6-8802-1CF2-789B-C36A5F833A06}"/>
              </a:ext>
            </a:extLst>
          </p:cNvPr>
          <p:cNvSpPr txBox="1">
            <a:spLocks/>
          </p:cNvSpPr>
          <p:nvPr/>
        </p:nvSpPr>
        <p:spPr>
          <a:xfrm>
            <a:off x="1019172" y="1351313"/>
            <a:ext cx="10955114" cy="9923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업무계획 </a:t>
            </a:r>
          </a:p>
        </p:txBody>
      </p:sp>
    </p:spTree>
    <p:extLst>
      <p:ext uri="{BB962C8B-B14F-4D97-AF65-F5344CB8AC3E}">
        <p14:creationId xmlns:p14="http://schemas.microsoft.com/office/powerpoint/2010/main" val="937661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1EE4CE-F2AB-2DCC-23EC-640072D582A9}"/>
              </a:ext>
            </a:extLst>
          </p:cNvPr>
          <p:cNvSpPr txBox="1"/>
          <p:nvPr/>
        </p:nvSpPr>
        <p:spPr>
          <a:xfrm>
            <a:off x="1006253" y="2210042"/>
            <a:ext cx="5486400" cy="31547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기준서 및 지원 자료를 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열람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하세요</a:t>
            </a: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US" kern="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월간 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팟캐스트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를 들어보세요</a:t>
            </a: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US" kern="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진행 중인 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의견 수렴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에 참여하세요</a:t>
            </a: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US" kern="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뉴스 알림을 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신청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하세요</a:t>
            </a: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US" kern="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디지털 재무보고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 자원에 대해 알아보세요</a:t>
            </a: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US" kern="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회의에 </a:t>
            </a:r>
            <a:r>
              <a:rPr lang="ko-KR" altLang="en-US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배석하세요</a:t>
            </a:r>
            <a:r>
              <a:rPr lang="en-US" altLang="ko-KR" kern="0" dirty="0">
                <a:solidFill>
                  <a:srgbClr val="5F6061"/>
                </a:solidFill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en-US" kern="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EAC553A6-AD9D-DC52-BA5D-8BFFCF2B3E6B}"/>
              </a:ext>
            </a:extLst>
          </p:cNvPr>
          <p:cNvSpPr txBox="1">
            <a:spLocks/>
          </p:cNvSpPr>
          <p:nvPr/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0123A-71E8-BF43-B702-A9002E60F899}" type="slidenum">
              <a:rPr lang="en-US" smtClean="0">
                <a:cs typeface="Arial" panose="020B0604020202020204" pitchFamily="34" charset="0"/>
              </a:rPr>
              <a:pPr/>
              <a:t>36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99C60C1-DB60-6F37-65D1-60D3C47A3F85}"/>
              </a:ext>
            </a:extLst>
          </p:cNvPr>
          <p:cNvSpPr txBox="1">
            <a:spLocks/>
          </p:cNvSpPr>
          <p:nvPr/>
        </p:nvSpPr>
        <p:spPr>
          <a:xfrm>
            <a:off x="1019172" y="1351313"/>
            <a:ext cx="10955114" cy="9923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자세한 내용은 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ifrs.org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에서 확인하세요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77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BA4D1C-4ABF-2DA6-6DB7-39E3EA10C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5D5B5C"/>
                </a:solidFill>
                <a:latin typeface="프리젠테이션 5 Medium" pitchFamily="2" charset="-127"/>
                <a:ea typeface="프리젠테이션 5 Medium" pitchFamily="2" charset="-127"/>
              </a:rPr>
              <a:t>구조</a:t>
            </a:r>
            <a:endParaRPr lang="en-US" dirty="0">
              <a:solidFill>
                <a:srgbClr val="5D5B5C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endParaRPr lang="en-US" dirty="0">
              <a:solidFill>
                <a:srgbClr val="5D5B5C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3DD7-9140-0D7E-4AF5-80D401F35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14">
            <a:extLst>
              <a:ext uri="{FF2B5EF4-FFF2-40B4-BE49-F238E27FC236}">
                <a16:creationId xmlns:a16="http://schemas.microsoft.com/office/drawing/2014/main" id="{D6537301-D319-6C7B-79C3-EC26276F4332}"/>
              </a:ext>
            </a:extLst>
          </p:cNvPr>
          <p:cNvSpPr txBox="1">
            <a:spLocks/>
          </p:cNvSpPr>
          <p:nvPr/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493D6-11B5-871E-2715-3F19D163078F}"/>
              </a:ext>
            </a:extLst>
          </p:cNvPr>
          <p:cNvSpPr/>
          <p:nvPr/>
        </p:nvSpPr>
        <p:spPr>
          <a:xfrm>
            <a:off x="4768300" y="3937609"/>
            <a:ext cx="3223060" cy="17874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7867CE-4A3B-94C5-D783-F3E10D6BA91F}"/>
              </a:ext>
            </a:extLst>
          </p:cNvPr>
          <p:cNvSpPr/>
          <p:nvPr/>
        </p:nvSpPr>
        <p:spPr bwMode="auto">
          <a:xfrm>
            <a:off x="4768300" y="2963138"/>
            <a:ext cx="6491349" cy="720000"/>
          </a:xfrm>
          <a:prstGeom prst="rect">
            <a:avLst/>
          </a:prstGeom>
          <a:solidFill>
            <a:srgbClr val="B31E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kern="10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</a:t>
            </a:r>
            <a:r>
              <a:rPr lang="ko-KR" altLang="en-US" sz="2000" kern="10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재단 이사회 </a:t>
            </a:r>
            <a:r>
              <a:rPr lang="en-US" altLang="ko-KR" sz="2000" kern="10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프리젠테이션 5 Medium" pitchFamily="2" charset="-127"/>
                <a:ea typeface="프리젠테이션 5 Medium" pitchFamily="2" charset="-127"/>
                <a:cs typeface="ヒラギノ角ゴ ProN W3" charset="0"/>
                <a:sym typeface="Arial" charset="0"/>
              </a:rPr>
              <a:t>IFRS Foundation Trustees</a:t>
            </a:r>
            <a:r>
              <a:rPr kumimoji="0" lang="en-US" sz="2000" i="0" u="none" strike="noStrike" kern="100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프리젠테이션 5 Medium" pitchFamily="2" charset="-127"/>
                <a:ea typeface="프리젠테이션 5 Medium" pitchFamily="2" charset="-127"/>
                <a:cs typeface="ヒラギノ角ゴ ProN W3" charset="0"/>
                <a:sym typeface="Arial" charset="0"/>
              </a:rPr>
              <a:t>)</a:t>
            </a:r>
            <a:endParaRPr lang="en-US" altLang="ko-KR" sz="2000" kern="100" spc="0" dirty="0">
              <a:solidFill>
                <a:schemeClr val="bg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08F49E-66E0-2CF6-A4A3-F32CEE847D79}"/>
              </a:ext>
            </a:extLst>
          </p:cNvPr>
          <p:cNvSpPr/>
          <p:nvPr/>
        </p:nvSpPr>
        <p:spPr bwMode="auto">
          <a:xfrm>
            <a:off x="4768300" y="2005504"/>
            <a:ext cx="6491349" cy="720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kern="10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</a:t>
            </a:r>
            <a:r>
              <a:rPr lang="ko-KR" altLang="en-US" sz="2000" kern="10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재단 감독이사회 </a:t>
            </a:r>
            <a:endParaRPr lang="en-US" altLang="ko-KR" sz="2000" kern="100" spc="0" dirty="0">
              <a:solidFill>
                <a:schemeClr val="bg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kern="10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프리젠테이션 5 Medium" pitchFamily="2" charset="-127"/>
                <a:ea typeface="프리젠테이션 5 Medium" pitchFamily="2" charset="-127"/>
                <a:cs typeface="ヒラギノ角ゴ ProN W3" charset="0"/>
                <a:sym typeface="Arial" charset="0"/>
              </a:rPr>
              <a:t>IFRS Foundation Monitoring Board)</a:t>
            </a:r>
            <a:r>
              <a:rPr lang="en-US" altLang="ko-KR" sz="2000" kern="10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90B22-F8D3-CC44-CC8E-E62589939C5E}"/>
              </a:ext>
            </a:extLst>
          </p:cNvPr>
          <p:cNvSpPr txBox="1"/>
          <p:nvPr/>
        </p:nvSpPr>
        <p:spPr>
          <a:xfrm>
            <a:off x="1057871" y="3094230"/>
            <a:ext cx="3247911" cy="46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508000" marR="0" indent="-508000" algn="r" fontAlgn="base" latinLnBrk="1">
              <a:lnSpc>
                <a:spcPct val="160000"/>
              </a:lnSpc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거버넌스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전략 및 감독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A2563-F085-3871-5C2C-1E97DD45A46D}"/>
              </a:ext>
            </a:extLst>
          </p:cNvPr>
          <p:cNvSpPr txBox="1"/>
          <p:nvPr/>
        </p:nvSpPr>
        <p:spPr>
          <a:xfrm>
            <a:off x="1057871" y="2131504"/>
            <a:ext cx="3247911" cy="46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공공의 책임성</a:t>
            </a:r>
            <a:endParaRPr lang="ko-KR" altLang="en-US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B0EAE6-9FDA-C3B0-1AB4-B4812D3CD18B}"/>
              </a:ext>
            </a:extLst>
          </p:cNvPr>
          <p:cNvSpPr txBox="1"/>
          <p:nvPr/>
        </p:nvSpPr>
        <p:spPr>
          <a:xfrm>
            <a:off x="1084968" y="4065472"/>
            <a:ext cx="3247911" cy="46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독립적인 기준제정</a:t>
            </a:r>
            <a:endParaRPr lang="ko-KR" altLang="en-US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15048-56D8-5C25-80E3-3EF970CC15CE}"/>
              </a:ext>
            </a:extLst>
          </p:cNvPr>
          <p:cNvSpPr txBox="1"/>
          <p:nvPr/>
        </p:nvSpPr>
        <p:spPr>
          <a:xfrm>
            <a:off x="4768300" y="4069889"/>
            <a:ext cx="322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000" kern="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국제회계기준위원회 </a:t>
            </a:r>
            <a:endParaRPr lang="en-US" altLang="ko-KR" sz="2000" kern="0" spc="0" dirty="0">
              <a:solidFill>
                <a:schemeClr val="bg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  <a:p>
            <a:pPr algn="ctr"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프리젠테이션 5 Medium" pitchFamily="2" charset="-127"/>
                <a:ea typeface="프리젠테이션 5 Medium" pitchFamily="2" charset="-127"/>
              </a:rPr>
              <a:t>(IASB)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17E77E-E41F-38FE-3157-7119A5665F74}"/>
              </a:ext>
            </a:extLst>
          </p:cNvPr>
          <p:cNvSpPr txBox="1"/>
          <p:nvPr/>
        </p:nvSpPr>
        <p:spPr>
          <a:xfrm>
            <a:off x="4790914" y="5045266"/>
            <a:ext cx="322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1600" kern="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 </a:t>
            </a:r>
            <a:r>
              <a:rPr lang="ko-KR" altLang="en-US" sz="1600" kern="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해석위원회 </a:t>
            </a:r>
            <a:br>
              <a:rPr lang="en-US" altLang="ko-KR" sz="1600" kern="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en-US" altLang="ko-KR" sz="1600" kern="0" dirty="0">
                <a:solidFill>
                  <a:schemeClr val="bg1"/>
                </a:solidFill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프리젠테이션 5 Medium" pitchFamily="2" charset="-127"/>
                <a:ea typeface="프리젠테이션 5 Medium" pitchFamily="2" charset="-127"/>
              </a:rPr>
              <a:t>IFRS Interpretations Committee)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FC57CF-1DFC-5336-4380-720FDAE45B66}"/>
              </a:ext>
            </a:extLst>
          </p:cNvPr>
          <p:cNvSpPr/>
          <p:nvPr/>
        </p:nvSpPr>
        <p:spPr>
          <a:xfrm>
            <a:off x="8074692" y="3933504"/>
            <a:ext cx="3160038" cy="10194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A356E-83FA-3DEB-84ED-42AE80D6227B}"/>
              </a:ext>
            </a:extLst>
          </p:cNvPr>
          <p:cNvSpPr txBox="1"/>
          <p:nvPr/>
        </p:nvSpPr>
        <p:spPr>
          <a:xfrm>
            <a:off x="8081817" y="4057087"/>
            <a:ext cx="317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000" kern="0" spc="0" dirty="0" err="1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국제지속가능성기준위원회</a:t>
            </a:r>
            <a:r>
              <a:rPr lang="ko-KR" altLang="en-US" sz="2000" kern="0" spc="0" dirty="0">
                <a:solidFill>
                  <a:schemeClr val="bg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프리젠테이션 5 Medium" pitchFamily="2" charset="-127"/>
                <a:ea typeface="프리젠테이션 5 Medium" pitchFamily="2" charset="-127"/>
              </a:rPr>
              <a:t>(ISSB)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20B783-7F61-6EAC-147D-5CC881C44AE3}"/>
              </a:ext>
            </a:extLst>
          </p:cNvPr>
          <p:cNvCxnSpPr>
            <a:cxnSpLocks/>
          </p:cNvCxnSpPr>
          <p:nvPr/>
        </p:nvCxnSpPr>
        <p:spPr>
          <a:xfrm flipV="1">
            <a:off x="4768300" y="4962508"/>
            <a:ext cx="3220620" cy="370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A7AC29-0A04-A8A2-F1B3-FC06CA18C38F}"/>
              </a:ext>
            </a:extLst>
          </p:cNvPr>
          <p:cNvCxnSpPr>
            <a:cxnSpLocks/>
          </p:cNvCxnSpPr>
          <p:nvPr/>
        </p:nvCxnSpPr>
        <p:spPr>
          <a:xfrm flipV="1">
            <a:off x="1057871" y="2834542"/>
            <a:ext cx="4770379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4CBA6D-F86E-DFEA-6339-FD268F5577BD}"/>
              </a:ext>
            </a:extLst>
          </p:cNvPr>
          <p:cNvCxnSpPr>
            <a:cxnSpLocks/>
          </p:cNvCxnSpPr>
          <p:nvPr/>
        </p:nvCxnSpPr>
        <p:spPr>
          <a:xfrm>
            <a:off x="1057871" y="3810371"/>
            <a:ext cx="4770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8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855E-8E8C-E4BD-7744-A62CD45564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8" y="2326551"/>
            <a:ext cx="9722494" cy="3501183"/>
          </a:xfrm>
        </p:spPr>
        <p:txBody>
          <a:bodyPr wrap="square" lIns="0" tIns="0" rIns="0" bIns="0" numCol="1" spcCol="540000" anchor="t"/>
          <a:lstStyle/>
          <a:p>
            <a:pPr marL="0" indent="0">
              <a:spcBef>
                <a:spcPts val="2000"/>
              </a:spcBef>
              <a:buNone/>
            </a:pP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는 투자자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 및 국제 정책 입안자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(G20, G7, IOSCO,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금융안정위원회 등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)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 요구에 따라 </a:t>
            </a:r>
            <a:b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IFRS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재단의 일부로 설립되었습니다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이들은 다음의 필요성을 제기했습니다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 </a:t>
            </a:r>
            <a:endParaRPr lang="en-US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의사결정에 유용하고 비교가능한 정보 제공</a:t>
            </a:r>
            <a:endParaRPr lang="en-US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여러 자발적 이니셔티브로 인한 혼란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(‘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알파벳 스프’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) 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해소</a:t>
            </a:r>
            <a:endParaRPr lang="en-US" sz="1800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pPr>
              <a:spcBef>
                <a:spcPts val="2000"/>
              </a:spcBef>
            </a:pP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효율적인 보고체계 구축</a:t>
            </a:r>
            <a:endParaRPr lang="en-US" altLang="ko-KR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</a:t>
            </a:r>
            <a:r>
              <a:rPr lang="ko-KR" altLang="en-US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는 이러한 요구에 대응하기 위해 시장의 의견을 반영한 기준을 개발하는 투명하고 엄격한 정규절차를 갖추고 있습니다</a:t>
            </a:r>
            <a:r>
              <a:rPr lang="en-US" altLang="ko-KR" sz="18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D0FA-E3D7-8CDE-ACE6-E98E36315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6EF6DFF-F234-7F4C-1DB4-E83859CAB6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3" y="1351313"/>
            <a:ext cx="10188575" cy="654191"/>
          </a:xfrm>
        </p:spPr>
        <p:txBody>
          <a:bodyPr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강력한 시장의 요구</a:t>
            </a:r>
            <a:endParaRPr lang="en-US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  <a:p>
            <a:endParaRPr lang="en-US" b="1" dirty="0">
              <a:solidFill>
                <a:srgbClr val="5F606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730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E3DBBC1E-E33E-0784-38D6-6C4BC361F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123A-71E8-BF43-B702-A9002E60F899}" type="slidenum"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C7294E0-01D8-EFA6-98EF-E620D2F393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8" y="2664705"/>
            <a:ext cx="764295" cy="76429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20786478-7C16-A37D-F283-553DE216AE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27" y="2704759"/>
            <a:ext cx="764295" cy="7642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72FDF9-7FD5-31E6-7C71-C415C2EB721C}"/>
              </a:ext>
            </a:extLst>
          </p:cNvPr>
          <p:cNvSpPr txBox="1"/>
          <p:nvPr/>
        </p:nvSpPr>
        <p:spPr>
          <a:xfrm>
            <a:off x="2025826" y="2969111"/>
            <a:ext cx="3745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77900">
              <a:spcBef>
                <a:spcPct val="0"/>
              </a:spcBef>
              <a:spcAft>
                <a:spcPct val="35000"/>
              </a:spcAft>
            </a:pPr>
            <a:r>
              <a:rPr lang="ko-KR" altLang="en-US" sz="2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의사결정에 유용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DB8D3-4A79-1E1E-9918-2C87AC4EBA41}"/>
              </a:ext>
            </a:extLst>
          </p:cNvPr>
          <p:cNvSpPr txBox="1"/>
          <p:nvPr/>
        </p:nvSpPr>
        <p:spPr>
          <a:xfrm>
            <a:off x="1055688" y="3979801"/>
            <a:ext cx="4615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투자자의 정보수요를 충족하기 위해 전 세계적으로 </a:t>
            </a:r>
            <a:r>
              <a:rPr lang="ko-KR" altLang="en-US" sz="1800" kern="10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비교가능하고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인증가능한 지속가능성 관련 공시를 개발합니다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10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6B409-4A21-5EDA-8C3A-922DF7403177}"/>
              </a:ext>
            </a:extLst>
          </p:cNvPr>
          <p:cNvSpPr txBox="1"/>
          <p:nvPr/>
        </p:nvSpPr>
        <p:spPr>
          <a:xfrm>
            <a:off x="6631827" y="3979801"/>
            <a:ext cx="4950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기업이 지속가능성 관련 위험 및 기회에 대한 </a:t>
            </a:r>
            <a:r>
              <a:rPr lang="ko-KR" altLang="en-US" sz="1800" kern="10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비교가능하고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포괄적인 정보를 투자자에게 제공할 수 있도록 지원합니다</a:t>
            </a:r>
            <a:r>
              <a:rPr lang="en-US" altLang="ko-KR" sz="18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.</a:t>
            </a:r>
            <a:endParaRPr lang="ko-KR" altLang="en-US" sz="1800" kern="10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5D23C0-1CEA-AAA8-40DE-7E73C33402F8}"/>
              </a:ext>
            </a:extLst>
          </p:cNvPr>
          <p:cNvSpPr txBox="1"/>
          <p:nvPr/>
        </p:nvSpPr>
        <p:spPr>
          <a:xfrm>
            <a:off x="7601965" y="2893064"/>
            <a:ext cx="3010202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24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비용 효율적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BF17C-A74E-099A-0B9A-9B743558CDF8}"/>
              </a:ext>
            </a:extLst>
          </p:cNvPr>
          <p:cNvSpPr txBox="1">
            <a:spLocks/>
          </p:cNvSpPr>
          <p:nvPr/>
        </p:nvSpPr>
        <p:spPr>
          <a:xfrm>
            <a:off x="1019173" y="1351313"/>
            <a:ext cx="10188575" cy="6541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3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kern="0" spc="-16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kern="0" spc="-16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기준은 투자자 및 기업 간의 대화를 개선</a:t>
            </a:r>
          </a:p>
        </p:txBody>
      </p:sp>
    </p:spTree>
    <p:extLst>
      <p:ext uri="{BB962C8B-B14F-4D97-AF65-F5344CB8AC3E}">
        <p14:creationId xmlns:p14="http://schemas.microsoft.com/office/powerpoint/2010/main" val="26310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488119-70BD-F60A-BCC2-EDD29EA24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3" y="1351313"/>
            <a:ext cx="10741041" cy="1027876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ko-KR" altLang="en-US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투자자 중심의 기준 및 프레임워크 활용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FE89D39E-8A1A-3940-973D-E53CEF7BA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314" y="2873217"/>
            <a:ext cx="2404673" cy="61673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87AB775-7ED2-E37E-F90A-5A2CE24FB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8120" y="2956770"/>
            <a:ext cx="2404673" cy="462588"/>
          </a:xfrm>
          <a:prstGeom prst="rect">
            <a:avLst/>
          </a:prstGeom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6553566B-623A-770A-EA05-E7720C6BB778}"/>
              </a:ext>
            </a:extLst>
          </p:cNvPr>
          <p:cNvSpPr/>
          <p:nvPr/>
        </p:nvSpPr>
        <p:spPr>
          <a:xfrm rot="10800000">
            <a:off x="1019174" y="3836355"/>
            <a:ext cx="9947634" cy="933730"/>
          </a:xfrm>
          <a:prstGeom prst="triangle">
            <a:avLst>
              <a:gd name="adj" fmla="val 50513"/>
            </a:avLst>
          </a:prstGeom>
          <a:gradFill flip="none" rotWithShape="1">
            <a:gsLst>
              <a:gs pos="0">
                <a:schemeClr val="accent6">
                  <a:alpha val="94000"/>
                </a:schemeClr>
              </a:gs>
              <a:gs pos="99000">
                <a:schemeClr val="accent3">
                  <a:alpha val="4600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8DE41510-DE55-3AC1-31EE-7D782BD2D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180" y="4971687"/>
            <a:ext cx="4098555" cy="1130508"/>
          </a:xfrm>
          <a:prstGeom prst="rect">
            <a:avLst/>
          </a:prstGeom>
        </p:spPr>
      </p:pic>
      <p:sp>
        <p:nvSpPr>
          <p:cNvPr id="4" name="Left Bracket 3">
            <a:extLst>
              <a:ext uri="{FF2B5EF4-FFF2-40B4-BE49-F238E27FC236}">
                <a16:creationId xmlns:a16="http://schemas.microsoft.com/office/drawing/2014/main" id="{EC8F1FF5-A566-0B01-5883-7F8E76734C6F}"/>
              </a:ext>
            </a:extLst>
          </p:cNvPr>
          <p:cNvSpPr/>
          <p:nvPr/>
        </p:nvSpPr>
        <p:spPr>
          <a:xfrm rot="16200000">
            <a:off x="5962075" y="-1158485"/>
            <a:ext cx="117973" cy="9891495"/>
          </a:xfrm>
          <a:prstGeom prst="lef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32440"/>
              </a:solidFill>
              <a:effectLst/>
              <a:uLnTx/>
              <a:uFillTx/>
              <a:latin typeface="Inter"/>
              <a:ea typeface="+mn-ea"/>
              <a:cs typeface="+mn-cs"/>
              <a:sym typeface="Arial" charset="0"/>
            </a:endParaRPr>
          </a:p>
        </p:txBody>
      </p:sp>
      <p:pic>
        <p:nvPicPr>
          <p:cNvPr id="5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DE046D6-7F54-CC00-EF7B-D9118AEAE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2480733"/>
            <a:ext cx="1437921" cy="1416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C3EA2-53B2-883D-2661-815C71126A0E}"/>
              </a:ext>
            </a:extLst>
          </p:cNvPr>
          <p:cNvSpPr txBox="1"/>
          <p:nvPr/>
        </p:nvSpPr>
        <p:spPr>
          <a:xfrm>
            <a:off x="8258315" y="3007583"/>
            <a:ext cx="25196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프리젠테이션 8 ExtraBold" pitchFamily="2" charset="-127"/>
                <a:ea typeface="프리젠테이션 8 ExtraBold" pitchFamily="2" charset="-127"/>
                <a:cs typeface="Arial"/>
              </a:rPr>
              <a:t>TCFD </a:t>
            </a:r>
            <a:r>
              <a:rPr lang="ko-KR" altLang="en-US" sz="2400" b="1" dirty="0">
                <a:latin typeface="프리젠테이션 8 ExtraBold" pitchFamily="2" charset="-127"/>
                <a:ea typeface="프리젠테이션 8 ExtraBold" pitchFamily="2" charset="-127"/>
                <a:cs typeface="Arial"/>
              </a:rPr>
              <a:t>권고안</a:t>
            </a:r>
            <a:endParaRPr lang="en-US" sz="2400" b="1" dirty="0">
              <a:latin typeface="프리젠테이션 8 ExtraBold" pitchFamily="2" charset="-127"/>
              <a:ea typeface="프리젠테이션 8 ExtraBold" pitchFamily="2" charset="-127"/>
              <a:cs typeface="Arial"/>
            </a:endParaRP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6AF1FAC6-307A-F968-64AA-E4F143425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dirty="0" smtClean="0">
                <a:cs typeface="Arial" panose="020B0604020202020204" pitchFamily="34" charset="0"/>
              </a:rPr>
              <a:pPr/>
              <a:t>7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3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DF3224F-6432-A070-E89A-EB6CB3A9980D}"/>
              </a:ext>
            </a:extLst>
          </p:cNvPr>
          <p:cNvGrpSpPr/>
          <p:nvPr/>
        </p:nvGrpSpPr>
        <p:grpSpPr>
          <a:xfrm>
            <a:off x="4046958" y="3448878"/>
            <a:ext cx="1287475" cy="395982"/>
            <a:chOff x="3152851" y="899770"/>
            <a:chExt cx="1287475" cy="782727"/>
          </a:xfrm>
          <a:noFill/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E3688FF-38EE-A804-FB47-FFA13B3F8D79}"/>
                </a:ext>
              </a:extLst>
            </p:cNvPr>
            <p:cNvSpPr/>
            <p:nvPr/>
          </p:nvSpPr>
          <p:spPr>
            <a:xfrm>
              <a:off x="3317151" y="899770"/>
              <a:ext cx="380391" cy="23408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FAEC9931-F820-9E17-4D6F-A7EBB4664E24}"/>
                </a:ext>
              </a:extLst>
            </p:cNvPr>
            <p:cNvSpPr/>
            <p:nvPr/>
          </p:nvSpPr>
          <p:spPr>
            <a:xfrm>
              <a:off x="3152851" y="1134511"/>
              <a:ext cx="1287475" cy="54798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F06E17F7-993E-2000-85DB-4FC9A911BA52}"/>
                </a:ext>
              </a:extLst>
            </p:cNvPr>
            <p:cNvSpPr/>
            <p:nvPr/>
          </p:nvSpPr>
          <p:spPr>
            <a:xfrm>
              <a:off x="3882396" y="899770"/>
              <a:ext cx="380391" cy="23408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F43B6D-0B46-BCB0-ABB6-C73B46787F94}"/>
              </a:ext>
            </a:extLst>
          </p:cNvPr>
          <p:cNvGrpSpPr/>
          <p:nvPr/>
        </p:nvGrpSpPr>
        <p:grpSpPr>
          <a:xfrm>
            <a:off x="2792896" y="3205221"/>
            <a:ext cx="1076523" cy="654191"/>
            <a:chOff x="3152851" y="899770"/>
            <a:chExt cx="1287475" cy="782727"/>
          </a:xfrm>
          <a:noFill/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EF0A6D9C-56A9-0376-05F9-86EC5F072983}"/>
                </a:ext>
              </a:extLst>
            </p:cNvPr>
            <p:cNvSpPr/>
            <p:nvPr/>
          </p:nvSpPr>
          <p:spPr>
            <a:xfrm>
              <a:off x="3317151" y="899770"/>
              <a:ext cx="380391" cy="23408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2C7BEBB9-A57A-2CF2-8BFE-030BEB900A3B}"/>
                </a:ext>
              </a:extLst>
            </p:cNvPr>
            <p:cNvSpPr/>
            <p:nvPr/>
          </p:nvSpPr>
          <p:spPr>
            <a:xfrm>
              <a:off x="3152851" y="1134511"/>
              <a:ext cx="1287475" cy="54798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30366FFD-149D-F02A-4070-CFFC887082A9}"/>
                </a:ext>
              </a:extLst>
            </p:cNvPr>
            <p:cNvSpPr/>
            <p:nvPr/>
          </p:nvSpPr>
          <p:spPr>
            <a:xfrm>
              <a:off x="3882396" y="899770"/>
              <a:ext cx="380391" cy="23408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8DC27C-37FE-FFEB-0DDF-B77A7C9AB24E}"/>
              </a:ext>
            </a:extLst>
          </p:cNvPr>
          <p:cNvSpPr txBox="1"/>
          <p:nvPr/>
        </p:nvSpPr>
        <p:spPr>
          <a:xfrm>
            <a:off x="1019174" y="3854086"/>
            <a:ext cx="10153652" cy="2490794"/>
          </a:xfrm>
          <a:prstGeom prst="rect">
            <a:avLst/>
          </a:prstGeom>
          <a:solidFill>
            <a:schemeClr val="accent3">
              <a:alpha val="32915"/>
            </a:schemeClr>
          </a:solidFill>
          <a:ln w="38100"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1A99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67A3-79B5-1DDA-A08F-E2AE5989C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3" y="1351313"/>
            <a:ext cx="10942558" cy="654191"/>
          </a:xfrm>
        </p:spPr>
        <p:txBody>
          <a:bodyPr/>
          <a:lstStyle/>
          <a:p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진정한 글로벌 공시 기준선</a:t>
            </a:r>
          </a:p>
          <a:p>
            <a:endParaRPr lang="en-US" dirty="0">
              <a:solidFill>
                <a:srgbClr val="5D5B5C"/>
              </a:solidFill>
            </a:endParaRPr>
          </a:p>
          <a:p>
            <a:endParaRPr lang="en-GB" dirty="0">
              <a:solidFill>
                <a:srgbClr val="5D5B5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80EF3-3B68-0860-CBFE-2CA90BF688DA}"/>
              </a:ext>
            </a:extLst>
          </p:cNvPr>
          <p:cNvSpPr txBox="1"/>
          <p:nvPr/>
        </p:nvSpPr>
        <p:spPr>
          <a:xfrm>
            <a:off x="1305380" y="4799241"/>
            <a:ext cx="972397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전 세계 관할권 도입을 위한 포괄적인 공시 기준선을 마련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kern="0" spc="0" dirty="0" err="1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비교가능하고</a:t>
            </a:r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,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의사결정에 유용한 공시를 위한 공통의 언어를 제공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국제 자본시장을 걸친 투자자 요구를 충족하기 위해 고안됨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393E0C-6650-6785-88F5-C0730FF672BA}"/>
              </a:ext>
            </a:extLst>
          </p:cNvPr>
          <p:cNvSpPr txBox="1"/>
          <p:nvPr/>
        </p:nvSpPr>
        <p:spPr>
          <a:xfrm>
            <a:off x="5519287" y="3013863"/>
            <a:ext cx="3498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추가적인 </a:t>
            </a:r>
            <a:r>
              <a:rPr lang="ko-KR" altLang="en-US" sz="24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빌딩 블록</a:t>
            </a:r>
            <a:endParaRPr lang="en-US" altLang="ko-KR" sz="24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(building block)</a:t>
            </a:r>
            <a:endParaRPr lang="en-US" altLang="ko-KR" sz="1800" kern="0" spc="0" dirty="0">
              <a:solidFill>
                <a:srgbClr val="5F6061"/>
              </a:solidFill>
              <a:effectLst/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0041E-6955-6789-CB8C-C9CA88C45315}"/>
              </a:ext>
            </a:extLst>
          </p:cNvPr>
          <p:cNvSpPr txBox="1"/>
          <p:nvPr/>
        </p:nvSpPr>
        <p:spPr>
          <a:xfrm>
            <a:off x="7830606" y="2358099"/>
            <a:ext cx="3342220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kern="0" spc="-1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관할권 특유의 요구사항 충족을 위해 추가할 수 있음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F6061"/>
                </a:solidFill>
                <a:effectLst/>
                <a:uLnTx/>
                <a:uFillTx/>
                <a:latin typeface="프리젠테이션 5 Medium" pitchFamily="2" charset="-127"/>
                <a:ea typeface="프리젠테이션 5 Medium" pitchFamily="2" charset="-127"/>
                <a:cs typeface="Arial"/>
              </a:rPr>
              <a:t>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F6061"/>
              </a:solidFill>
              <a:effectLst/>
              <a:uLnTx/>
              <a:uFillTx/>
              <a:latin typeface="프리젠테이션 5 Medium" pitchFamily="2" charset="-127"/>
              <a:ea typeface="프리젠테이션 5 Medium" pitchFamily="2" charset="-127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보다 광범위한 다중 이해관계자의 요구를 충족하기 위해 추가할 수 있음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5AFF6-F1DA-1B59-9F76-788C7CDDC701}"/>
              </a:ext>
            </a:extLst>
          </p:cNvPr>
          <p:cNvSpPr txBox="1"/>
          <p:nvPr/>
        </p:nvSpPr>
        <p:spPr>
          <a:xfrm>
            <a:off x="1254700" y="4137626"/>
            <a:ext cx="713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3200" kern="0" spc="0" dirty="0">
                <a:solidFill>
                  <a:srgbClr val="5F6061"/>
                </a:solidFill>
                <a:effectLst/>
                <a:latin typeface="프리젠테이션 7 Bold" pitchFamily="2" charset="-127"/>
                <a:ea typeface="프리젠테이션 7 Bold" pitchFamily="2" charset="-127"/>
              </a:rPr>
              <a:t>ISSB </a:t>
            </a:r>
            <a:r>
              <a:rPr lang="ko-KR" altLang="en-US" sz="3200" kern="0" spc="0" dirty="0">
                <a:solidFill>
                  <a:srgbClr val="5F6061"/>
                </a:solidFill>
                <a:effectLst/>
                <a:latin typeface="프리젠테이션 7 Bold" pitchFamily="2" charset="-127"/>
                <a:ea typeface="프리젠테이션 7 Bold" pitchFamily="2" charset="-127"/>
              </a:rPr>
              <a:t>기준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CAEAD-48BB-0720-A636-BFF719EBAF44}"/>
              </a:ext>
            </a:extLst>
          </p:cNvPr>
          <p:cNvCxnSpPr>
            <a:cxnSpLocks/>
          </p:cNvCxnSpPr>
          <p:nvPr/>
        </p:nvCxnSpPr>
        <p:spPr>
          <a:xfrm>
            <a:off x="1019173" y="3854086"/>
            <a:ext cx="10153652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08DA13FE-BBDD-66A0-1128-A27DDC26B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1" y="378132"/>
            <a:ext cx="612773" cy="2618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dirty="0" smtClean="0">
                <a:cs typeface="Arial" panose="020B0604020202020204" pitchFamily="34" charset="0"/>
              </a:rPr>
              <a:pPr/>
              <a:t>8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1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6155CC2-5A66-1FEB-19CB-081A65430718}"/>
              </a:ext>
            </a:extLst>
          </p:cNvPr>
          <p:cNvSpPr/>
          <p:nvPr/>
        </p:nvSpPr>
        <p:spPr>
          <a:xfrm>
            <a:off x="9252550" y="2390560"/>
            <a:ext cx="2046021" cy="3747893"/>
          </a:xfrm>
          <a:prstGeom prst="rect">
            <a:avLst/>
          </a:prstGeom>
          <a:solidFill>
            <a:schemeClr val="accent6">
              <a:alpha val="3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B22AEA-9C5E-D077-ABB2-9A306BFDD4BD}"/>
              </a:ext>
            </a:extLst>
          </p:cNvPr>
          <p:cNvSpPr/>
          <p:nvPr/>
        </p:nvSpPr>
        <p:spPr>
          <a:xfrm>
            <a:off x="5171748" y="2395613"/>
            <a:ext cx="2046021" cy="3747893"/>
          </a:xfrm>
          <a:prstGeom prst="rect">
            <a:avLst/>
          </a:prstGeom>
          <a:solidFill>
            <a:schemeClr val="accent6">
              <a:alpha val="3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86AE6B-665B-BE1E-18D0-111473538E5D}"/>
              </a:ext>
            </a:extLst>
          </p:cNvPr>
          <p:cNvSpPr/>
          <p:nvPr/>
        </p:nvSpPr>
        <p:spPr>
          <a:xfrm>
            <a:off x="1060526" y="2384240"/>
            <a:ext cx="2046021" cy="3747893"/>
          </a:xfrm>
          <a:prstGeom prst="rect">
            <a:avLst/>
          </a:prstGeom>
          <a:solidFill>
            <a:schemeClr val="accent6">
              <a:alpha val="3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8A151-2850-120D-F1AF-64DD6EB9B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kern="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기준을 글로벌 기준선으로 만들기</a:t>
            </a:r>
          </a:p>
          <a:p>
            <a:endParaRPr lang="en-GB" dirty="0">
              <a:solidFill>
                <a:srgbClr val="5D5B5C"/>
              </a:solidFill>
            </a:endParaRP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BE098EF4-D84C-A229-F932-9B0737746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90123A-71E8-BF43-B702-A9002E60F899}" type="slidenum">
              <a:rPr lang="en-US" dirty="0" smtClean="0">
                <a:cs typeface="Arial" panose="020B0604020202020204" pitchFamily="34" charset="0"/>
              </a:rPr>
              <a:pPr/>
              <a:t>9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57ACE-BE7B-A3C4-812C-6C3CA727C7E1}"/>
              </a:ext>
            </a:extLst>
          </p:cNvPr>
          <p:cNvSpPr txBox="1"/>
          <p:nvPr/>
        </p:nvSpPr>
        <p:spPr>
          <a:xfrm>
            <a:off x="1071950" y="3922136"/>
            <a:ext cx="201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프리젠테이션 7 Bold" pitchFamily="2" charset="-127"/>
                <a:ea typeface="프리젠테이션 7 Bold" pitchFamily="2" charset="-127"/>
                <a:sym typeface="Arial" charset="0"/>
              </a:rPr>
              <a:t>ISSB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47D507-72B5-D577-CDD1-8FBE0164A613}"/>
              </a:ext>
            </a:extLst>
          </p:cNvPr>
          <p:cNvSpPr txBox="1"/>
          <p:nvPr/>
        </p:nvSpPr>
        <p:spPr>
          <a:xfrm>
            <a:off x="7214121" y="3922135"/>
            <a:ext cx="201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000" kern="100" spc="0" dirty="0">
                <a:solidFill>
                  <a:srgbClr val="1A99D2"/>
                </a:solidFill>
                <a:effectLst/>
                <a:latin typeface="프리젠테이션 7 Bold" pitchFamily="2" charset="-127"/>
                <a:ea typeface="프리젠테이션 7 Bold" pitchFamily="2" charset="-127"/>
              </a:rPr>
              <a:t>관할권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DAC1D-CE55-EC7F-E87F-9C5B99561CF8}"/>
              </a:ext>
            </a:extLst>
          </p:cNvPr>
          <p:cNvSpPr txBox="1"/>
          <p:nvPr/>
        </p:nvSpPr>
        <p:spPr>
          <a:xfrm>
            <a:off x="5190023" y="3922136"/>
            <a:ext cx="201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000" kern="100" spc="0" dirty="0">
                <a:solidFill>
                  <a:srgbClr val="1A99D2"/>
                </a:solidFill>
                <a:effectLst/>
                <a:latin typeface="프리젠테이션 7 Bold" pitchFamily="2" charset="-127"/>
                <a:ea typeface="프리젠테이션 7 Bold" pitchFamily="2" charset="-127"/>
              </a:rPr>
              <a:t>감사 기준제정기구</a:t>
            </a:r>
            <a:endParaRPr lang="ko-KR" altLang="en-US" sz="1800" kern="100" spc="0" dirty="0">
              <a:solidFill>
                <a:srgbClr val="1A99D2"/>
              </a:solidFill>
              <a:effectLst/>
              <a:latin typeface="프리젠테이션 7 Bold" pitchFamily="2" charset="-127"/>
              <a:ea typeface="프리젠테이션 7 Bold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559642-AB7B-E228-B81D-42EA3AE2A1D8}"/>
              </a:ext>
            </a:extLst>
          </p:cNvPr>
          <p:cNvSpPr txBox="1"/>
          <p:nvPr/>
        </p:nvSpPr>
        <p:spPr>
          <a:xfrm>
            <a:off x="3082771" y="3922136"/>
            <a:ext cx="201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프리젠테이션 7 Bold" pitchFamily="2" charset="-127"/>
                <a:ea typeface="프리젠테이션 7 Bold" pitchFamily="2" charset="-127"/>
                <a:sym typeface="Arial" charset="0"/>
              </a:rPr>
              <a:t>IOSCO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F5E31-943E-7670-4E16-1364538636AC}"/>
              </a:ext>
            </a:extLst>
          </p:cNvPr>
          <p:cNvSpPr txBox="1"/>
          <p:nvPr/>
        </p:nvSpPr>
        <p:spPr>
          <a:xfrm>
            <a:off x="9249955" y="3922135"/>
            <a:ext cx="201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000" kern="100" spc="0" dirty="0">
                <a:solidFill>
                  <a:srgbClr val="1A99D2"/>
                </a:solidFill>
                <a:effectLst/>
                <a:latin typeface="프리젠테이션 7 Bold" pitchFamily="2" charset="-127"/>
                <a:ea typeface="프리젠테이션 7 Bold" pitchFamily="2" charset="-127"/>
              </a:rPr>
              <a:t>시장 참여자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7135F4D-8849-D9A2-5DAE-F6D41CBFA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993" y="2778213"/>
            <a:ext cx="595846" cy="595846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BE91D5C8-478A-ACE6-AE42-9777B1C2D6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651" y="2778213"/>
            <a:ext cx="595846" cy="59584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938A0DF-F39E-248F-888C-A2253BB4D5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479" y="2778213"/>
            <a:ext cx="595846" cy="59584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E2172E1-8951-2865-81D4-E4B22D677C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164" y="2778213"/>
            <a:ext cx="595846" cy="595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C6CC77-2B45-89F6-ACF4-E101900F31B0}"/>
              </a:ext>
            </a:extLst>
          </p:cNvPr>
          <p:cNvSpPr txBox="1"/>
          <p:nvPr/>
        </p:nvSpPr>
        <p:spPr>
          <a:xfrm>
            <a:off x="1062287" y="4814945"/>
            <a:ext cx="2052000" cy="88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기준서를 통해 </a:t>
            </a:r>
            <a:b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포괄적인 </a:t>
            </a:r>
            <a:b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글로벌 기준선을 마련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8EEE8-E1D3-1549-44AA-EE86E9283687}"/>
              </a:ext>
            </a:extLst>
          </p:cNvPr>
          <p:cNvSpPr txBox="1"/>
          <p:nvPr/>
        </p:nvSpPr>
        <p:spPr>
          <a:xfrm>
            <a:off x="3139454" y="4814945"/>
            <a:ext cx="2052000" cy="6195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 </a:t>
            </a:r>
            <a:b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승인 및 도입 권장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B9C1F1-8641-51F5-D56B-E09CB0FDA0F6}"/>
              </a:ext>
            </a:extLst>
          </p:cNvPr>
          <p:cNvSpPr txBox="1"/>
          <p:nvPr/>
        </p:nvSpPr>
        <p:spPr>
          <a:xfrm>
            <a:off x="5197759" y="4814945"/>
            <a:ext cx="2052000" cy="61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감사 기준을 </a:t>
            </a:r>
            <a:b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제정 및 개선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C8A4AC-CE9F-89E8-F541-8A7E0A4F5B70}"/>
              </a:ext>
            </a:extLst>
          </p:cNvPr>
          <p:cNvSpPr txBox="1"/>
          <p:nvPr/>
        </p:nvSpPr>
        <p:spPr>
          <a:xfrm>
            <a:off x="7254462" y="4814945"/>
            <a:ext cx="2052000" cy="88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기준을 </a:t>
            </a:r>
            <a:b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도입함으로써 </a:t>
            </a:r>
            <a:b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공시를 요구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F2AA51-29AE-7503-24B2-51D42E4BF9B1}"/>
              </a:ext>
            </a:extLst>
          </p:cNvPr>
          <p:cNvSpPr txBox="1"/>
          <p:nvPr/>
        </p:nvSpPr>
        <p:spPr>
          <a:xfrm>
            <a:off x="9313002" y="4814945"/>
            <a:ext cx="2052000" cy="61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ISSB </a:t>
            </a: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기준의 </a:t>
            </a:r>
            <a:br>
              <a:rPr lang="en-US" altLang="ko-KR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</a:br>
            <a:r>
              <a:rPr lang="ko-KR" altLang="en-US" sz="1600" kern="100" spc="0" dirty="0">
                <a:solidFill>
                  <a:srgbClr val="5F6061"/>
                </a:solidFill>
                <a:effectLst/>
                <a:latin typeface="프리젠테이션 5 Medium" pitchFamily="2" charset="-127"/>
                <a:ea typeface="프리젠테이션 5 Medium" pitchFamily="2" charset="-127"/>
              </a:rPr>
              <a:t>자발적 적용을 선택</a:t>
            </a:r>
          </a:p>
        </p:txBody>
      </p:sp>
      <p:pic>
        <p:nvPicPr>
          <p:cNvPr id="11" name="Picture 10" descr="A blue check mark in a square&#10;&#10;Description automatically generated">
            <a:extLst>
              <a:ext uri="{FF2B5EF4-FFF2-40B4-BE49-F238E27FC236}">
                <a16:creationId xmlns:a16="http://schemas.microsoft.com/office/drawing/2014/main" id="{0BFE41AE-99FC-AEAE-18C4-5A98DBB84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490" y="2777279"/>
            <a:ext cx="577663" cy="5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2988"/>
      </p:ext>
    </p:extLst>
  </p:cSld>
  <p:clrMapOvr>
    <a:masterClrMapping/>
  </p:clrMapOvr>
</p:sld>
</file>

<file path=ppt/theme/theme1.xml><?xml version="1.0" encoding="utf-8"?>
<a:theme xmlns:a="http://schemas.openxmlformats.org/drawingml/2006/main" name="IFRS-Sustainability">
  <a:themeElements>
    <a:clrScheme name="Custom 1">
      <a:dk1>
        <a:srgbClr val="5F6061"/>
      </a:dk1>
      <a:lt1>
        <a:srgbClr val="FFFFFF"/>
      </a:lt1>
      <a:dk2>
        <a:srgbClr val="5F6061"/>
      </a:dk2>
      <a:lt2>
        <a:srgbClr val="FFFFFF"/>
      </a:lt2>
      <a:accent1>
        <a:srgbClr val="B31E3B"/>
      </a:accent1>
      <a:accent2>
        <a:srgbClr val="013475"/>
      </a:accent2>
      <a:accent3>
        <a:srgbClr val="1A99D2"/>
      </a:accent3>
      <a:accent4>
        <a:srgbClr val="EDD3D8"/>
      </a:accent4>
      <a:accent5>
        <a:srgbClr val="CFD6E2"/>
      </a:accent5>
      <a:accent6>
        <a:srgbClr val="DAEBF5"/>
      </a:accent6>
      <a:hlink>
        <a:srgbClr val="B31E3B"/>
      </a:hlink>
      <a:folHlink>
        <a:srgbClr val="5F60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RS-Sustainability-template" id="{2823087D-3EFC-A344-8ED9-91E622071F53}" vid="{AD2A878D-CDEE-3143-BF56-6BE5ACDC5DF3}"/>
    </a:ext>
  </a:extLst>
</a:theme>
</file>

<file path=ppt/theme/theme2.xml><?xml version="1.0" encoding="utf-8"?>
<a:theme xmlns:a="http://schemas.openxmlformats.org/drawingml/2006/main" name="1_IFRS-Sustainability">
  <a:themeElements>
    <a:clrScheme name="Custom 1">
      <a:dk1>
        <a:srgbClr val="5F6061"/>
      </a:dk1>
      <a:lt1>
        <a:srgbClr val="FFFFFF"/>
      </a:lt1>
      <a:dk2>
        <a:srgbClr val="5F6061"/>
      </a:dk2>
      <a:lt2>
        <a:srgbClr val="FFFFFF"/>
      </a:lt2>
      <a:accent1>
        <a:srgbClr val="B31E3B"/>
      </a:accent1>
      <a:accent2>
        <a:srgbClr val="013475"/>
      </a:accent2>
      <a:accent3>
        <a:srgbClr val="1A99D2"/>
      </a:accent3>
      <a:accent4>
        <a:srgbClr val="EDD3D8"/>
      </a:accent4>
      <a:accent5>
        <a:srgbClr val="CFD6E2"/>
      </a:accent5>
      <a:accent6>
        <a:srgbClr val="DAEBF5"/>
      </a:accent6>
      <a:hlink>
        <a:srgbClr val="B31E3B"/>
      </a:hlink>
      <a:folHlink>
        <a:srgbClr val="5F60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RS_Powerpoint_Template-v3" id="{B0733348-808A-6748-BB79-ED5223C226D4}" vid="{1CAB8FAD-3520-4044-934E-6BCC5786F8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43ccc8-e617-4952-b248-996d3b976fd8" xsi:nil="true"/>
    <lcf76f155ced4ddcb4097134ff3c332f xmlns="a2eb3c58-b5e2-4448-bff2-0d771f043a46">
      <Terms xmlns="http://schemas.microsoft.com/office/infopath/2007/PartnerControls"/>
    </lcf76f155ced4ddcb4097134ff3c332f>
    <SharedWithUsers xmlns="c843ccc8-e617-4952-b248-996d3b976fd8">
      <UserInfo>
        <DisplayName>Juliet Markham</DisplayName>
        <AccountId>27</AccountId>
        <AccountType/>
      </UserInfo>
      <UserInfo>
        <DisplayName>Wilson, Stephanie</DisplayName>
        <AccountId>82</AccountId>
        <AccountType/>
      </UserInfo>
      <UserInfo>
        <DisplayName>Prestidge, Samuel</DisplayName>
        <AccountId>35</AccountId>
        <AccountType/>
      </UserInfo>
      <UserInfo>
        <DisplayName>Andrew Smith</DisplayName>
        <AccountId>13</AccountId>
        <AccountType/>
      </UserInfo>
      <UserInfo>
        <DisplayName>Lloyd, Sue</DisplayName>
        <AccountId>44</AccountId>
        <AccountType/>
      </UserInfo>
      <UserInfo>
        <DisplayName>Ravelli, Roberta</DisplayName>
        <AccountId>33</AccountId>
        <AccountType/>
      </UserInfo>
      <UserInfo>
        <DisplayName>Byatt, Mark</DisplayName>
        <AccountId>23</AccountId>
        <AccountType/>
      </UserInfo>
      <UserInfo>
        <DisplayName>Flint, Natasha</DisplayName>
        <AccountId>358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80E3AB6F369428FCAC5FB606D60B7" ma:contentTypeVersion="15" ma:contentTypeDescription="Create a new document." ma:contentTypeScope="" ma:versionID="7fed9591fcd4e92776d0b41a069b4c07">
  <xsd:schema xmlns:xsd="http://www.w3.org/2001/XMLSchema" xmlns:xs="http://www.w3.org/2001/XMLSchema" xmlns:p="http://schemas.microsoft.com/office/2006/metadata/properties" xmlns:ns2="a2eb3c58-b5e2-4448-bff2-0d771f043a46" xmlns:ns3="c843ccc8-e617-4952-b248-996d3b976fd8" targetNamespace="http://schemas.microsoft.com/office/2006/metadata/properties" ma:root="true" ma:fieldsID="5ea3c5c796b57d6c6d97c5b4f608011c" ns2:_="" ns3:_="">
    <xsd:import namespace="a2eb3c58-b5e2-4448-bff2-0d771f043a46"/>
    <xsd:import namespace="c843ccc8-e617-4952-b248-996d3b976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b3c58-b5e2-4448-bff2-0d771f043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2f0513-a2ef-49c9-8f64-129a7e7844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ccc8-e617-4952-b248-996d3b976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b8f1b59-c0c0-4763-afe4-0c07e2d1a533}" ma:internalName="TaxCatchAll" ma:showField="CatchAllData" ma:web="c843ccc8-e617-4952-b248-996d3b976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566181-257E-441A-B17E-7B6B2CAF66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A88BB-9A8C-4B5D-AF9B-B85D53005641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a2eb3c58-b5e2-4448-bff2-0d771f043a46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c843ccc8-e617-4952-b248-996d3b976fd8"/>
  </ds:schemaRefs>
</ds:datastoreItem>
</file>

<file path=customXml/itemProps3.xml><?xml version="1.0" encoding="utf-8"?>
<ds:datastoreItem xmlns:ds="http://schemas.openxmlformats.org/officeDocument/2006/customXml" ds:itemID="{E9C27C2E-497D-4691-B1E8-710C0645F755}">
  <ds:schemaRefs>
    <ds:schemaRef ds:uri="a2eb3c58-b5e2-4448-bff2-0d771f043a46"/>
    <ds:schemaRef ds:uri="c843ccc8-e617-4952-b248-996d3b976f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6746</Words>
  <Application>Microsoft Office PowerPoint</Application>
  <PresentationFormat>와이드스크린</PresentationFormat>
  <Paragraphs>488</Paragraphs>
  <Slides>36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36</vt:i4>
      </vt:variant>
    </vt:vector>
  </HeadingPairs>
  <TitlesOfParts>
    <vt:vector size="50" baseType="lpstr">
      <vt:lpstr>Inter</vt:lpstr>
      <vt:lpstr>Aptos Display</vt:lpstr>
      <vt:lpstr>Calibri</vt:lpstr>
      <vt:lpstr>Aptos</vt:lpstr>
      <vt:lpstr>프리젠테이션 8 ExtraBold</vt:lpstr>
      <vt:lpstr>프리젠테이션 2 ExtraLight</vt:lpstr>
      <vt:lpstr>프리젠테이션 5 Medium</vt:lpstr>
      <vt:lpstr>프리젠테이션 7 Bold</vt:lpstr>
      <vt:lpstr>프리젠테이션 4 Regular</vt:lpstr>
      <vt:lpstr>Arial</vt:lpstr>
      <vt:lpstr>Times New Roman</vt:lpstr>
      <vt:lpstr>IFRS-Sustainability</vt:lpstr>
      <vt:lpstr>1_IFRS-Sustainability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Markham</dc:creator>
  <cp:lastModifiedBy>Nayoung Yoon_KAI/KSSB</cp:lastModifiedBy>
  <cp:revision>150</cp:revision>
  <cp:lastPrinted>2024-07-11T18:31:18Z</cp:lastPrinted>
  <dcterms:created xsi:type="dcterms:W3CDTF">2023-06-13T14:19:07Z</dcterms:created>
  <dcterms:modified xsi:type="dcterms:W3CDTF">2025-02-06T04:51:18Z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Intranet">
    <vt:lpwstr/>
  </property>
  <property fmtid="{D5CDD505-2E9C-101B-9397-08002B2CF9AE}" pid="4" name="ContentTypeId">
    <vt:lpwstr>0x0101005D780E3AB6F369428FCAC5FB606D60B7</vt:lpwstr>
  </property>
</Properties>
</file>